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
  </p:notesMasterIdLst>
  <p:sldIdLst>
    <p:sldId id="258" r:id="rId2"/>
    <p:sldId id="256" r:id="rId3"/>
    <p:sldId id="257"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854"/>
    <p:restoredTop sz="96327"/>
  </p:normalViewPr>
  <p:slideViewPr>
    <p:cSldViewPr snapToGrid="0" snapToObjects="1">
      <p:cViewPr varScale="1">
        <p:scale>
          <a:sx n="136" d="100"/>
          <a:sy n="136" d="100"/>
        </p:scale>
        <p:origin x="232" y="28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796D09-7E9A-6F45-ABC9-7C7C20844C49}" type="datetimeFigureOut">
              <a:rPr lang="en-US" smtClean="0"/>
              <a:t>6/30/19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4AFC2F-2B91-514A-8FED-196EE333B250}" type="slidenum">
              <a:rPr lang="en-US" smtClean="0"/>
              <a:t>‹#›</a:t>
            </a:fld>
            <a:endParaRPr lang="en-US"/>
          </a:p>
        </p:txBody>
      </p:sp>
    </p:spTree>
    <p:extLst>
      <p:ext uri="{BB962C8B-B14F-4D97-AF65-F5344CB8AC3E}">
        <p14:creationId xmlns:p14="http://schemas.microsoft.com/office/powerpoint/2010/main" val="3991158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AFC2F-2B91-514A-8FED-196EE333B250}" type="slidenum">
              <a:rPr lang="en-US" smtClean="0"/>
              <a:t>1</a:t>
            </a:fld>
            <a:endParaRPr lang="en-US"/>
          </a:p>
        </p:txBody>
      </p:sp>
    </p:spTree>
    <p:extLst>
      <p:ext uri="{BB962C8B-B14F-4D97-AF65-F5344CB8AC3E}">
        <p14:creationId xmlns:p14="http://schemas.microsoft.com/office/powerpoint/2010/main" val="3258777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AFC2F-2B91-514A-8FED-196EE333B250}" type="slidenum">
              <a:rPr lang="en-US" smtClean="0"/>
              <a:t>2</a:t>
            </a:fld>
            <a:endParaRPr lang="en-US"/>
          </a:p>
        </p:txBody>
      </p:sp>
    </p:spTree>
    <p:extLst>
      <p:ext uri="{BB962C8B-B14F-4D97-AF65-F5344CB8AC3E}">
        <p14:creationId xmlns:p14="http://schemas.microsoft.com/office/powerpoint/2010/main" val="1236978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AFC2F-2B91-514A-8FED-196EE333B250}" type="slidenum">
              <a:rPr lang="en-US" smtClean="0"/>
              <a:t>3</a:t>
            </a:fld>
            <a:endParaRPr lang="en-US"/>
          </a:p>
        </p:txBody>
      </p:sp>
    </p:spTree>
    <p:extLst>
      <p:ext uri="{BB962C8B-B14F-4D97-AF65-F5344CB8AC3E}">
        <p14:creationId xmlns:p14="http://schemas.microsoft.com/office/powerpoint/2010/main" val="2464235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22D71-AA77-474A-83DA-EA1CC0E9D2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6D2F6AD-C967-3D46-99DA-53D97A1091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4CB528F-55EA-6A4C-B829-2D58C81F6271}"/>
              </a:ext>
            </a:extLst>
          </p:cNvPr>
          <p:cNvSpPr>
            <a:spLocks noGrp="1"/>
          </p:cNvSpPr>
          <p:nvPr>
            <p:ph type="dt" sz="half" idx="10"/>
          </p:nvPr>
        </p:nvSpPr>
        <p:spPr/>
        <p:txBody>
          <a:bodyPr/>
          <a:lstStyle/>
          <a:p>
            <a:fld id="{80AE2FA2-8DC3-F44F-B39C-7FA726840BEA}" type="datetimeFigureOut">
              <a:rPr lang="en-US" smtClean="0"/>
              <a:t>6/30/19</a:t>
            </a:fld>
            <a:endParaRPr lang="en-US"/>
          </a:p>
        </p:txBody>
      </p:sp>
      <p:sp>
        <p:nvSpPr>
          <p:cNvPr id="5" name="Footer Placeholder 4">
            <a:extLst>
              <a:ext uri="{FF2B5EF4-FFF2-40B4-BE49-F238E27FC236}">
                <a16:creationId xmlns:a16="http://schemas.microsoft.com/office/drawing/2014/main" id="{99986B42-BA08-0B4D-8B69-BD6B1A593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0A1E43-190C-A349-A2D0-67A49EADC6CE}"/>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1177118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0EE94-EA94-B146-BBDC-3FE5DAE066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834D24D-05B3-9C48-A8E6-8B1BEC16A7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9EF558-FDE3-6B41-B1CA-940ED5158223}"/>
              </a:ext>
            </a:extLst>
          </p:cNvPr>
          <p:cNvSpPr>
            <a:spLocks noGrp="1"/>
          </p:cNvSpPr>
          <p:nvPr>
            <p:ph type="dt" sz="half" idx="10"/>
          </p:nvPr>
        </p:nvSpPr>
        <p:spPr/>
        <p:txBody>
          <a:bodyPr/>
          <a:lstStyle/>
          <a:p>
            <a:fld id="{80AE2FA2-8DC3-F44F-B39C-7FA726840BEA}" type="datetimeFigureOut">
              <a:rPr lang="en-US" smtClean="0"/>
              <a:t>6/30/19</a:t>
            </a:fld>
            <a:endParaRPr lang="en-US"/>
          </a:p>
        </p:txBody>
      </p:sp>
      <p:sp>
        <p:nvSpPr>
          <p:cNvPr id="5" name="Footer Placeholder 4">
            <a:extLst>
              <a:ext uri="{FF2B5EF4-FFF2-40B4-BE49-F238E27FC236}">
                <a16:creationId xmlns:a16="http://schemas.microsoft.com/office/drawing/2014/main" id="{C0074707-D04E-AB4F-8D66-A289AA186C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B8ABC0-8ED2-7846-9967-671970C4EE6F}"/>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3753430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C310F1-A8ED-9C48-85E1-5E4941EF9F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845CCDE-31D6-9540-AE5B-C4A4344C60F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BEA0DD-6A64-5D4B-870E-6C2775C4DE1B}"/>
              </a:ext>
            </a:extLst>
          </p:cNvPr>
          <p:cNvSpPr>
            <a:spLocks noGrp="1"/>
          </p:cNvSpPr>
          <p:nvPr>
            <p:ph type="dt" sz="half" idx="10"/>
          </p:nvPr>
        </p:nvSpPr>
        <p:spPr/>
        <p:txBody>
          <a:bodyPr/>
          <a:lstStyle/>
          <a:p>
            <a:fld id="{80AE2FA2-8DC3-F44F-B39C-7FA726840BEA}" type="datetimeFigureOut">
              <a:rPr lang="en-US" smtClean="0"/>
              <a:t>6/30/19</a:t>
            </a:fld>
            <a:endParaRPr lang="en-US"/>
          </a:p>
        </p:txBody>
      </p:sp>
      <p:sp>
        <p:nvSpPr>
          <p:cNvPr id="5" name="Footer Placeholder 4">
            <a:extLst>
              <a:ext uri="{FF2B5EF4-FFF2-40B4-BE49-F238E27FC236}">
                <a16:creationId xmlns:a16="http://schemas.microsoft.com/office/drawing/2014/main" id="{19DC51C3-640E-6E40-ACED-BD29005FA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F4E642-AE57-0B4C-972E-91D6BC6A5D12}"/>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3757588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F16C7-2187-8340-944B-0AB2164CF39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25FC06-C874-4841-8539-A651E8D40DF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4A08AC-81B8-5B4E-872E-67D77884290F}"/>
              </a:ext>
            </a:extLst>
          </p:cNvPr>
          <p:cNvSpPr>
            <a:spLocks noGrp="1"/>
          </p:cNvSpPr>
          <p:nvPr>
            <p:ph type="dt" sz="half" idx="10"/>
          </p:nvPr>
        </p:nvSpPr>
        <p:spPr/>
        <p:txBody>
          <a:bodyPr/>
          <a:lstStyle/>
          <a:p>
            <a:fld id="{80AE2FA2-8DC3-F44F-B39C-7FA726840BEA}" type="datetimeFigureOut">
              <a:rPr lang="en-US" smtClean="0"/>
              <a:t>6/30/19</a:t>
            </a:fld>
            <a:endParaRPr lang="en-US"/>
          </a:p>
        </p:txBody>
      </p:sp>
      <p:sp>
        <p:nvSpPr>
          <p:cNvPr id="5" name="Footer Placeholder 4">
            <a:extLst>
              <a:ext uri="{FF2B5EF4-FFF2-40B4-BE49-F238E27FC236}">
                <a16:creationId xmlns:a16="http://schemas.microsoft.com/office/drawing/2014/main" id="{F422F1FB-1BF9-7045-9957-A3C25C697A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CB3A85-48BF-434C-9919-464BD86223FE}"/>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2497047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41F2C-F5DA-CF44-AA5A-49C26C85A7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8DCF6C1-AD53-9B47-B658-1C18D4F36D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29DE815-BA46-F347-B42C-458D78262859}"/>
              </a:ext>
            </a:extLst>
          </p:cNvPr>
          <p:cNvSpPr>
            <a:spLocks noGrp="1"/>
          </p:cNvSpPr>
          <p:nvPr>
            <p:ph type="dt" sz="half" idx="10"/>
          </p:nvPr>
        </p:nvSpPr>
        <p:spPr/>
        <p:txBody>
          <a:bodyPr/>
          <a:lstStyle/>
          <a:p>
            <a:fld id="{80AE2FA2-8DC3-F44F-B39C-7FA726840BEA}" type="datetimeFigureOut">
              <a:rPr lang="en-US" smtClean="0"/>
              <a:t>6/30/19</a:t>
            </a:fld>
            <a:endParaRPr lang="en-US"/>
          </a:p>
        </p:txBody>
      </p:sp>
      <p:sp>
        <p:nvSpPr>
          <p:cNvPr id="5" name="Footer Placeholder 4">
            <a:extLst>
              <a:ext uri="{FF2B5EF4-FFF2-40B4-BE49-F238E27FC236}">
                <a16:creationId xmlns:a16="http://schemas.microsoft.com/office/drawing/2014/main" id="{711CF9AF-6927-8E42-817C-515B7F1FB7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76EDB7-16E3-E74C-97C7-2D3141F02BC2}"/>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4000207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BCD4C-68BB-174A-840B-11A1FBA136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F52D4E-9323-B54A-88B0-4B0FF7D011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206F19-23DC-AC47-B370-676257A6492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8E2623D-27B7-0643-B2A3-2BC77910E339}"/>
              </a:ext>
            </a:extLst>
          </p:cNvPr>
          <p:cNvSpPr>
            <a:spLocks noGrp="1"/>
          </p:cNvSpPr>
          <p:nvPr>
            <p:ph type="dt" sz="half" idx="10"/>
          </p:nvPr>
        </p:nvSpPr>
        <p:spPr/>
        <p:txBody>
          <a:bodyPr/>
          <a:lstStyle/>
          <a:p>
            <a:fld id="{80AE2FA2-8DC3-F44F-B39C-7FA726840BEA}" type="datetimeFigureOut">
              <a:rPr lang="en-US" smtClean="0"/>
              <a:t>6/30/19</a:t>
            </a:fld>
            <a:endParaRPr lang="en-US"/>
          </a:p>
        </p:txBody>
      </p:sp>
      <p:sp>
        <p:nvSpPr>
          <p:cNvPr id="6" name="Footer Placeholder 5">
            <a:extLst>
              <a:ext uri="{FF2B5EF4-FFF2-40B4-BE49-F238E27FC236}">
                <a16:creationId xmlns:a16="http://schemas.microsoft.com/office/drawing/2014/main" id="{826424DE-E5E8-314B-A6C8-CA79639C48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E0E311-D45D-5D41-B695-4BD88A151BF0}"/>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3260700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CADA9-76E0-CD47-95F5-CECE65C6F5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CE581BA-B502-FC4F-B705-CD3098A519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FC2445-1D65-754D-B226-A3C7EDD5551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4D5B4F7-E2DA-E340-8C77-8522D564F4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364FD3-B3C8-C04B-94B6-E31D08F0EAD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27FB6D-4563-1E40-8D47-2BBD4DBD865C}"/>
              </a:ext>
            </a:extLst>
          </p:cNvPr>
          <p:cNvSpPr>
            <a:spLocks noGrp="1"/>
          </p:cNvSpPr>
          <p:nvPr>
            <p:ph type="dt" sz="half" idx="10"/>
          </p:nvPr>
        </p:nvSpPr>
        <p:spPr/>
        <p:txBody>
          <a:bodyPr/>
          <a:lstStyle/>
          <a:p>
            <a:fld id="{80AE2FA2-8DC3-F44F-B39C-7FA726840BEA}" type="datetimeFigureOut">
              <a:rPr lang="en-US" smtClean="0"/>
              <a:t>6/30/19</a:t>
            </a:fld>
            <a:endParaRPr lang="en-US"/>
          </a:p>
        </p:txBody>
      </p:sp>
      <p:sp>
        <p:nvSpPr>
          <p:cNvPr id="8" name="Footer Placeholder 7">
            <a:extLst>
              <a:ext uri="{FF2B5EF4-FFF2-40B4-BE49-F238E27FC236}">
                <a16:creationId xmlns:a16="http://schemas.microsoft.com/office/drawing/2014/main" id="{3E475650-B0BC-7846-9C20-2A6302F741E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98AECCE-EA54-7D4E-BA23-87376F9FF9A5}"/>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1255370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2B312-E7F7-AA49-A7D3-FA2B067837B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281C04-75B7-034D-B390-BF71A081AA5C}"/>
              </a:ext>
            </a:extLst>
          </p:cNvPr>
          <p:cNvSpPr>
            <a:spLocks noGrp="1"/>
          </p:cNvSpPr>
          <p:nvPr>
            <p:ph type="dt" sz="half" idx="10"/>
          </p:nvPr>
        </p:nvSpPr>
        <p:spPr/>
        <p:txBody>
          <a:bodyPr/>
          <a:lstStyle/>
          <a:p>
            <a:fld id="{80AE2FA2-8DC3-F44F-B39C-7FA726840BEA}" type="datetimeFigureOut">
              <a:rPr lang="en-US" smtClean="0"/>
              <a:t>6/30/19</a:t>
            </a:fld>
            <a:endParaRPr lang="en-US"/>
          </a:p>
        </p:txBody>
      </p:sp>
      <p:sp>
        <p:nvSpPr>
          <p:cNvPr id="4" name="Footer Placeholder 3">
            <a:extLst>
              <a:ext uri="{FF2B5EF4-FFF2-40B4-BE49-F238E27FC236}">
                <a16:creationId xmlns:a16="http://schemas.microsoft.com/office/drawing/2014/main" id="{28CEC916-F9C4-CF43-A01F-1BE99354BEB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7147724-D8EA-E845-85C5-87E01BE1EEAD}"/>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2510398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872D53-ADF1-8148-82D2-D8E4A2F9B841}"/>
              </a:ext>
            </a:extLst>
          </p:cNvPr>
          <p:cNvSpPr>
            <a:spLocks noGrp="1"/>
          </p:cNvSpPr>
          <p:nvPr>
            <p:ph type="dt" sz="half" idx="10"/>
          </p:nvPr>
        </p:nvSpPr>
        <p:spPr/>
        <p:txBody>
          <a:bodyPr/>
          <a:lstStyle/>
          <a:p>
            <a:fld id="{80AE2FA2-8DC3-F44F-B39C-7FA726840BEA}" type="datetimeFigureOut">
              <a:rPr lang="en-US" smtClean="0"/>
              <a:t>6/30/19</a:t>
            </a:fld>
            <a:endParaRPr lang="en-US"/>
          </a:p>
        </p:txBody>
      </p:sp>
      <p:sp>
        <p:nvSpPr>
          <p:cNvPr id="3" name="Footer Placeholder 2">
            <a:extLst>
              <a:ext uri="{FF2B5EF4-FFF2-40B4-BE49-F238E27FC236}">
                <a16:creationId xmlns:a16="http://schemas.microsoft.com/office/drawing/2014/main" id="{2AFED356-676F-1646-961C-C9DBD48C994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C04542E-9752-0845-BA76-C1E725320458}"/>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3148342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A17A5-2FC8-7143-8954-675271C56D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B08BBD8-1C33-054D-A15A-806E9CC6D9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70589C3-4D47-BB41-BA4D-4AB10FB50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081F49-2C05-2B49-A993-7461A84ABB49}"/>
              </a:ext>
            </a:extLst>
          </p:cNvPr>
          <p:cNvSpPr>
            <a:spLocks noGrp="1"/>
          </p:cNvSpPr>
          <p:nvPr>
            <p:ph type="dt" sz="half" idx="10"/>
          </p:nvPr>
        </p:nvSpPr>
        <p:spPr/>
        <p:txBody>
          <a:bodyPr/>
          <a:lstStyle/>
          <a:p>
            <a:fld id="{80AE2FA2-8DC3-F44F-B39C-7FA726840BEA}" type="datetimeFigureOut">
              <a:rPr lang="en-US" smtClean="0"/>
              <a:t>6/30/19</a:t>
            </a:fld>
            <a:endParaRPr lang="en-US"/>
          </a:p>
        </p:txBody>
      </p:sp>
      <p:sp>
        <p:nvSpPr>
          <p:cNvPr id="6" name="Footer Placeholder 5">
            <a:extLst>
              <a:ext uri="{FF2B5EF4-FFF2-40B4-BE49-F238E27FC236}">
                <a16:creationId xmlns:a16="http://schemas.microsoft.com/office/drawing/2014/main" id="{D0D7D7D0-A7F3-6F48-BA88-989DB31A4A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172BDF-5F80-A749-99A9-ADC7F0DB7D23}"/>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716771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17D33-62CC-E44D-8EF9-53785784F3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629DF1A-1D3C-BE42-9BB9-F78768A3BC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3C59994-9571-CD4F-9714-30ACBBF3F7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8A63D4-AA3D-E543-A59C-F7433FCC2C29}"/>
              </a:ext>
            </a:extLst>
          </p:cNvPr>
          <p:cNvSpPr>
            <a:spLocks noGrp="1"/>
          </p:cNvSpPr>
          <p:nvPr>
            <p:ph type="dt" sz="half" idx="10"/>
          </p:nvPr>
        </p:nvSpPr>
        <p:spPr/>
        <p:txBody>
          <a:bodyPr/>
          <a:lstStyle/>
          <a:p>
            <a:fld id="{80AE2FA2-8DC3-F44F-B39C-7FA726840BEA}" type="datetimeFigureOut">
              <a:rPr lang="en-US" smtClean="0"/>
              <a:t>6/30/19</a:t>
            </a:fld>
            <a:endParaRPr lang="en-US"/>
          </a:p>
        </p:txBody>
      </p:sp>
      <p:sp>
        <p:nvSpPr>
          <p:cNvPr id="6" name="Footer Placeholder 5">
            <a:extLst>
              <a:ext uri="{FF2B5EF4-FFF2-40B4-BE49-F238E27FC236}">
                <a16:creationId xmlns:a16="http://schemas.microsoft.com/office/drawing/2014/main" id="{25F208E3-31CD-E745-9547-334F928D3E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08F6FE-FBDA-E045-B733-00BBFA5C3DC7}"/>
              </a:ext>
            </a:extLst>
          </p:cNvPr>
          <p:cNvSpPr>
            <a:spLocks noGrp="1"/>
          </p:cNvSpPr>
          <p:nvPr>
            <p:ph type="sldNum" sz="quarter" idx="12"/>
          </p:nvPr>
        </p:nvSpPr>
        <p:spPr/>
        <p:txBody>
          <a:bodyPr/>
          <a:lstStyle/>
          <a:p>
            <a:fld id="{859708EF-FA54-5349-83B8-B1E962362B0F}" type="slidenum">
              <a:rPr lang="en-US" smtClean="0"/>
              <a:t>‹#›</a:t>
            </a:fld>
            <a:endParaRPr lang="en-US"/>
          </a:p>
        </p:txBody>
      </p:sp>
    </p:spTree>
    <p:extLst>
      <p:ext uri="{BB962C8B-B14F-4D97-AF65-F5344CB8AC3E}">
        <p14:creationId xmlns:p14="http://schemas.microsoft.com/office/powerpoint/2010/main" val="4279715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1687-19D0-9540-814E-2149C7C8D6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2CD205C-476F-C742-A707-E7209B4951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A22CD1-90C6-9A43-9BA5-AD1B4EEE15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AE2FA2-8DC3-F44F-B39C-7FA726840BEA}" type="datetimeFigureOut">
              <a:rPr lang="en-US" smtClean="0"/>
              <a:t>6/30/19</a:t>
            </a:fld>
            <a:endParaRPr lang="en-US"/>
          </a:p>
        </p:txBody>
      </p:sp>
      <p:sp>
        <p:nvSpPr>
          <p:cNvPr id="5" name="Footer Placeholder 4">
            <a:extLst>
              <a:ext uri="{FF2B5EF4-FFF2-40B4-BE49-F238E27FC236}">
                <a16:creationId xmlns:a16="http://schemas.microsoft.com/office/drawing/2014/main" id="{404E84E7-5DB7-AA43-A94A-EB5AC1A6DA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34B90B-1AC3-934E-87C5-35BCF6829E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9708EF-FA54-5349-83B8-B1E962362B0F}" type="slidenum">
              <a:rPr lang="en-US" smtClean="0"/>
              <a:t>‹#›</a:t>
            </a:fld>
            <a:endParaRPr lang="en-US"/>
          </a:p>
        </p:txBody>
      </p:sp>
    </p:spTree>
    <p:extLst>
      <p:ext uri="{BB962C8B-B14F-4D97-AF65-F5344CB8AC3E}">
        <p14:creationId xmlns:p14="http://schemas.microsoft.com/office/powerpoint/2010/main" val="3551346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ACCC5A-2A1D-FD4E-8E43-610156F2F469}"/>
              </a:ext>
            </a:extLst>
          </p:cNvPr>
          <p:cNvSpPr/>
          <p:nvPr/>
        </p:nvSpPr>
        <p:spPr>
          <a:xfrm>
            <a:off x="500063" y="1185703"/>
            <a:ext cx="11172825" cy="5446367"/>
          </a:xfrm>
          <a:prstGeom prst="rect">
            <a:avLst/>
          </a:prstGeom>
        </p:spPr>
        <p:txBody>
          <a:bodyPr wrap="square" numCol="1" spcCol="457200">
            <a:noAutofit/>
          </a:bodyPr>
          <a:lstStyle/>
          <a:p>
            <a:pPr marL="400050" indent="-400050">
              <a:lnSpc>
                <a:spcPct val="130000"/>
              </a:lnSpc>
              <a:buFont typeface="+mj-lt"/>
              <a:buAutoNum type="romanUcPeriod"/>
            </a:pPr>
            <a:r>
              <a:rPr lang="en-US" dirty="0"/>
              <a:t>Welcome</a:t>
            </a:r>
          </a:p>
          <a:p>
            <a:pPr marL="400050" indent="-400050">
              <a:lnSpc>
                <a:spcPct val="130000"/>
              </a:lnSpc>
              <a:buFont typeface="+mj-lt"/>
              <a:buAutoNum type="romanUcPeriod"/>
            </a:pPr>
            <a:r>
              <a:rPr lang="en-US" dirty="0"/>
              <a:t>Call to order</a:t>
            </a:r>
          </a:p>
          <a:p>
            <a:pPr marL="400050" indent="-400050">
              <a:lnSpc>
                <a:spcPct val="130000"/>
              </a:lnSpc>
              <a:buFont typeface="+mj-lt"/>
              <a:buAutoNum type="romanUcPeriod"/>
            </a:pPr>
            <a:r>
              <a:rPr lang="en-US" dirty="0"/>
              <a:t>Opening thoughts. A different board member opens the meeting with an opening thought.</a:t>
            </a:r>
          </a:p>
          <a:p>
            <a:pPr marL="400050" indent="-400050">
              <a:lnSpc>
                <a:spcPct val="130000"/>
              </a:lnSpc>
              <a:buFont typeface="+mj-lt"/>
              <a:buAutoNum type="romanUcPeriod"/>
            </a:pPr>
            <a:r>
              <a:rPr lang="en-US" dirty="0"/>
              <a:t>Reading of the mission statement</a:t>
            </a:r>
          </a:p>
          <a:p>
            <a:pPr marL="400050" indent="-400050">
              <a:lnSpc>
                <a:spcPct val="130000"/>
              </a:lnSpc>
              <a:buFont typeface="+mj-lt"/>
              <a:buAutoNum type="romanUcPeriod"/>
            </a:pPr>
            <a:r>
              <a:rPr lang="en-US" dirty="0"/>
              <a:t>Board chair remarks</a:t>
            </a:r>
          </a:p>
          <a:p>
            <a:pPr marL="400050" indent="-400050">
              <a:lnSpc>
                <a:spcPct val="130000"/>
              </a:lnSpc>
              <a:buFont typeface="+mj-lt"/>
              <a:buAutoNum type="romanUcPeriod"/>
            </a:pPr>
            <a:r>
              <a:rPr lang="en-US" dirty="0"/>
              <a:t>7-minute organization briefing</a:t>
            </a:r>
          </a:p>
          <a:p>
            <a:pPr marL="400050" indent="-400050">
              <a:lnSpc>
                <a:spcPct val="130000"/>
              </a:lnSpc>
              <a:buFont typeface="+mj-lt"/>
              <a:buAutoNum type="romanUcPeriod"/>
            </a:pPr>
            <a:r>
              <a:rPr lang="en-US" dirty="0"/>
              <a:t>7-minute question-and-answer session</a:t>
            </a:r>
          </a:p>
          <a:p>
            <a:pPr marL="400050" indent="-400050">
              <a:lnSpc>
                <a:spcPct val="130000"/>
              </a:lnSpc>
              <a:buFont typeface="+mj-lt"/>
              <a:buAutoNum type="romanUcPeriod"/>
            </a:pPr>
            <a:r>
              <a:rPr lang="en-US" dirty="0"/>
              <a:t>7-minute finance briefing</a:t>
            </a:r>
          </a:p>
          <a:p>
            <a:pPr marL="400050" indent="-400050">
              <a:lnSpc>
                <a:spcPct val="130000"/>
              </a:lnSpc>
              <a:buFont typeface="+mj-lt"/>
              <a:buAutoNum type="romanUcPeriod"/>
            </a:pPr>
            <a:r>
              <a:rPr lang="en-US" dirty="0"/>
              <a:t>7-minute question-and-answer session</a:t>
            </a:r>
          </a:p>
          <a:p>
            <a:pPr marL="400050" indent="-400050">
              <a:lnSpc>
                <a:spcPct val="130000"/>
              </a:lnSpc>
              <a:buFont typeface="+mj-lt"/>
              <a:buAutoNum type="romanUcPeriod"/>
            </a:pPr>
            <a:r>
              <a:rPr lang="en-US" dirty="0"/>
              <a:t>Annual Board Calendar Sessions (Refer to your organization’s Annual Board Calendar)</a:t>
            </a:r>
          </a:p>
          <a:p>
            <a:pPr marL="400050" indent="-400050">
              <a:lnSpc>
                <a:spcPct val="130000"/>
              </a:lnSpc>
              <a:buFont typeface="+mj-lt"/>
              <a:buAutoNum type="romanUcPeriod"/>
            </a:pPr>
            <a:r>
              <a:rPr lang="en-US" dirty="0"/>
              <a:t>Open-ended discussion</a:t>
            </a:r>
          </a:p>
          <a:p>
            <a:pPr marL="400050" indent="-400050">
              <a:lnSpc>
                <a:spcPct val="130000"/>
              </a:lnSpc>
              <a:buFont typeface="+mj-lt"/>
              <a:buAutoNum type="romanUcPeriod"/>
            </a:pPr>
            <a:r>
              <a:rPr lang="en-US" dirty="0"/>
              <a:t>Minutes and commitments review</a:t>
            </a:r>
          </a:p>
          <a:p>
            <a:pPr marL="400050" indent="-400050">
              <a:lnSpc>
                <a:spcPct val="130000"/>
              </a:lnSpc>
              <a:buFont typeface="+mj-lt"/>
              <a:buAutoNum type="romanUcPeriod"/>
            </a:pPr>
            <a:r>
              <a:rPr lang="en-US" dirty="0"/>
              <a:t>Board chair closing remarks</a:t>
            </a:r>
          </a:p>
          <a:p>
            <a:pPr marL="400050" indent="-400050">
              <a:lnSpc>
                <a:spcPct val="130000"/>
              </a:lnSpc>
              <a:buFont typeface="+mj-lt"/>
              <a:buAutoNum type="romanUcPeriod"/>
            </a:pPr>
            <a:r>
              <a:rPr lang="en-US" dirty="0"/>
              <a:t>Adjournment</a:t>
            </a:r>
            <a:endParaRPr lang="en-US" sz="1400" dirty="0"/>
          </a:p>
        </p:txBody>
      </p:sp>
      <p:sp>
        <p:nvSpPr>
          <p:cNvPr id="5" name="TextBox 4">
            <a:extLst>
              <a:ext uri="{FF2B5EF4-FFF2-40B4-BE49-F238E27FC236}">
                <a16:creationId xmlns:a16="http://schemas.microsoft.com/office/drawing/2014/main" id="{921C4387-04D7-0548-9FFC-888045ED38C3}"/>
              </a:ext>
            </a:extLst>
          </p:cNvPr>
          <p:cNvSpPr txBox="1"/>
          <p:nvPr/>
        </p:nvSpPr>
        <p:spPr>
          <a:xfrm>
            <a:off x="500063" y="185732"/>
            <a:ext cx="7801879" cy="707886"/>
          </a:xfrm>
          <a:prstGeom prst="rect">
            <a:avLst/>
          </a:prstGeom>
          <a:noFill/>
        </p:spPr>
        <p:txBody>
          <a:bodyPr wrap="none" rtlCol="0">
            <a:spAutoFit/>
          </a:bodyPr>
          <a:lstStyle/>
          <a:p>
            <a:r>
              <a:rPr lang="en-US" sz="4000" b="1" dirty="0"/>
              <a:t>Review &amp; Discuss Nonprofit Agenda</a:t>
            </a:r>
          </a:p>
        </p:txBody>
      </p:sp>
      <p:cxnSp>
        <p:nvCxnSpPr>
          <p:cNvPr id="7" name="Straight Connector 6">
            <a:extLst>
              <a:ext uri="{FF2B5EF4-FFF2-40B4-BE49-F238E27FC236}">
                <a16:creationId xmlns:a16="http://schemas.microsoft.com/office/drawing/2014/main" id="{5BCD261C-9A4C-264C-B7EB-78597A7030E6}"/>
              </a:ext>
            </a:extLst>
          </p:cNvPr>
          <p:cNvCxnSpPr>
            <a:cxnSpLocks/>
          </p:cNvCxnSpPr>
          <p:nvPr/>
        </p:nvCxnSpPr>
        <p:spPr>
          <a:xfrm>
            <a:off x="500063" y="942975"/>
            <a:ext cx="11172825" cy="0"/>
          </a:xfrm>
          <a:prstGeom prst="line">
            <a:avLst/>
          </a:prstGeom>
          <a:ln w="254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45803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ACCC5A-2A1D-FD4E-8E43-610156F2F469}"/>
              </a:ext>
            </a:extLst>
          </p:cNvPr>
          <p:cNvSpPr/>
          <p:nvPr/>
        </p:nvSpPr>
        <p:spPr>
          <a:xfrm>
            <a:off x="500063" y="1185703"/>
            <a:ext cx="11172825" cy="5446367"/>
          </a:xfrm>
          <a:prstGeom prst="rect">
            <a:avLst/>
          </a:prstGeom>
        </p:spPr>
        <p:txBody>
          <a:bodyPr wrap="square" numCol="1" spcCol="457200">
            <a:noAutofit/>
          </a:bodyPr>
          <a:lstStyle/>
          <a:p>
            <a:pPr marL="400050" indent="-400050">
              <a:lnSpc>
                <a:spcPct val="130000"/>
              </a:lnSpc>
              <a:buFont typeface="+mj-lt"/>
              <a:buAutoNum type="romanUcPeriod"/>
            </a:pPr>
            <a:r>
              <a:rPr lang="en-US" dirty="0"/>
              <a:t>Welcome</a:t>
            </a:r>
          </a:p>
          <a:p>
            <a:pPr marL="400050" indent="-400050">
              <a:lnSpc>
                <a:spcPct val="130000"/>
              </a:lnSpc>
              <a:buFont typeface="+mj-lt"/>
              <a:buAutoNum type="romanUcPeriod"/>
            </a:pPr>
            <a:r>
              <a:rPr lang="en-US" dirty="0"/>
              <a:t>Call to order</a:t>
            </a:r>
          </a:p>
          <a:p>
            <a:pPr marL="400050" indent="-400050">
              <a:lnSpc>
                <a:spcPct val="130000"/>
              </a:lnSpc>
              <a:buFont typeface="+mj-lt"/>
              <a:buAutoNum type="romanUcPeriod"/>
            </a:pPr>
            <a:r>
              <a:rPr lang="en-US" dirty="0"/>
              <a:t>Approve the minutes of the last meeting</a:t>
            </a:r>
          </a:p>
          <a:p>
            <a:pPr marL="400050" indent="-400050">
              <a:lnSpc>
                <a:spcPct val="130000"/>
              </a:lnSpc>
              <a:buFont typeface="+mj-lt"/>
              <a:buAutoNum type="romanUcPeriod"/>
            </a:pPr>
            <a:r>
              <a:rPr lang="en-US" dirty="0"/>
              <a:t>Executive director’s report</a:t>
            </a:r>
          </a:p>
          <a:p>
            <a:pPr marL="400050" indent="-400050">
              <a:lnSpc>
                <a:spcPct val="130000"/>
              </a:lnSpc>
              <a:buFont typeface="+mj-lt"/>
              <a:buAutoNum type="romanUcPeriod"/>
            </a:pPr>
            <a:r>
              <a:rPr lang="en-US" dirty="0"/>
              <a:t>Finance committee report</a:t>
            </a:r>
          </a:p>
          <a:p>
            <a:pPr marL="400050" indent="-400050">
              <a:lnSpc>
                <a:spcPct val="130000"/>
              </a:lnSpc>
              <a:buFont typeface="+mj-lt"/>
              <a:buAutoNum type="romanUcPeriod"/>
            </a:pPr>
            <a:r>
              <a:rPr lang="en-US" dirty="0"/>
              <a:t>Nominating and governance committee report</a:t>
            </a:r>
          </a:p>
          <a:p>
            <a:pPr marL="400050" indent="-400050">
              <a:lnSpc>
                <a:spcPct val="130000"/>
              </a:lnSpc>
              <a:buFont typeface="+mj-lt"/>
              <a:buAutoNum type="romanUcPeriod"/>
            </a:pPr>
            <a:r>
              <a:rPr lang="en-US" dirty="0"/>
              <a:t>Program committee report</a:t>
            </a:r>
          </a:p>
          <a:p>
            <a:pPr marL="400050" indent="-400050">
              <a:lnSpc>
                <a:spcPct val="130000"/>
              </a:lnSpc>
              <a:buFont typeface="+mj-lt"/>
              <a:buAutoNum type="romanUcPeriod"/>
            </a:pPr>
            <a:r>
              <a:rPr lang="en-US" dirty="0"/>
              <a:t>Fundraising committee report</a:t>
            </a:r>
          </a:p>
          <a:p>
            <a:pPr marL="400050" indent="-400050">
              <a:lnSpc>
                <a:spcPct val="130000"/>
              </a:lnSpc>
              <a:buFont typeface="+mj-lt"/>
              <a:buAutoNum type="romanUcPeriod"/>
            </a:pPr>
            <a:r>
              <a:rPr lang="en-US" dirty="0"/>
              <a:t>Unfinished business</a:t>
            </a:r>
          </a:p>
          <a:p>
            <a:pPr marL="400050" indent="-400050">
              <a:lnSpc>
                <a:spcPct val="130000"/>
              </a:lnSpc>
              <a:buFont typeface="+mj-lt"/>
              <a:buAutoNum type="romanUcPeriod"/>
            </a:pPr>
            <a:r>
              <a:rPr lang="en-US" dirty="0"/>
              <a:t>New business</a:t>
            </a:r>
          </a:p>
          <a:p>
            <a:pPr marL="400050" indent="-400050">
              <a:lnSpc>
                <a:spcPct val="130000"/>
              </a:lnSpc>
              <a:buFont typeface="+mj-lt"/>
              <a:buAutoNum type="romanUcPeriod"/>
            </a:pPr>
            <a:r>
              <a:rPr lang="en-US" dirty="0"/>
              <a:t>Board development</a:t>
            </a:r>
          </a:p>
          <a:p>
            <a:pPr marL="400050" indent="-400050">
              <a:lnSpc>
                <a:spcPct val="130000"/>
              </a:lnSpc>
              <a:buFont typeface="+mj-lt"/>
              <a:buAutoNum type="romanUcPeriod"/>
            </a:pPr>
            <a:r>
              <a:rPr lang="en-US" dirty="0"/>
              <a:t>Guest presentations (you may move this up earlier in the agenda so guests don’t have to sit through the entire meeting)</a:t>
            </a:r>
          </a:p>
          <a:p>
            <a:pPr marL="400050" indent="-400050">
              <a:lnSpc>
                <a:spcPct val="130000"/>
              </a:lnSpc>
              <a:buFont typeface="+mj-lt"/>
              <a:buAutoNum type="romanUcPeriod"/>
            </a:pPr>
            <a:r>
              <a:rPr lang="en-US" dirty="0"/>
              <a:t>Adjournment</a:t>
            </a:r>
            <a:endParaRPr lang="en-US" sz="1400" i="0" u="none" strike="noStrike" dirty="0">
              <a:effectLst/>
            </a:endParaRPr>
          </a:p>
        </p:txBody>
      </p:sp>
      <p:sp>
        <p:nvSpPr>
          <p:cNvPr id="5" name="TextBox 4">
            <a:extLst>
              <a:ext uri="{FF2B5EF4-FFF2-40B4-BE49-F238E27FC236}">
                <a16:creationId xmlns:a16="http://schemas.microsoft.com/office/drawing/2014/main" id="{921C4387-04D7-0548-9FFC-888045ED38C3}"/>
              </a:ext>
            </a:extLst>
          </p:cNvPr>
          <p:cNvSpPr txBox="1"/>
          <p:nvPr/>
        </p:nvSpPr>
        <p:spPr>
          <a:xfrm>
            <a:off x="500063" y="185732"/>
            <a:ext cx="6401432" cy="707886"/>
          </a:xfrm>
          <a:prstGeom prst="rect">
            <a:avLst/>
          </a:prstGeom>
          <a:noFill/>
        </p:spPr>
        <p:txBody>
          <a:bodyPr wrap="none" rtlCol="0">
            <a:spAutoFit/>
          </a:bodyPr>
          <a:lstStyle/>
          <a:p>
            <a:r>
              <a:rPr lang="en-US" sz="4000" b="1" dirty="0"/>
              <a:t>Traditional Nonprofit Agenda</a:t>
            </a:r>
          </a:p>
        </p:txBody>
      </p:sp>
      <p:cxnSp>
        <p:nvCxnSpPr>
          <p:cNvPr id="7" name="Straight Connector 6">
            <a:extLst>
              <a:ext uri="{FF2B5EF4-FFF2-40B4-BE49-F238E27FC236}">
                <a16:creationId xmlns:a16="http://schemas.microsoft.com/office/drawing/2014/main" id="{5BCD261C-9A4C-264C-B7EB-78597A7030E6}"/>
              </a:ext>
            </a:extLst>
          </p:cNvPr>
          <p:cNvCxnSpPr>
            <a:cxnSpLocks/>
          </p:cNvCxnSpPr>
          <p:nvPr/>
        </p:nvCxnSpPr>
        <p:spPr>
          <a:xfrm>
            <a:off x="500063" y="942975"/>
            <a:ext cx="11172825" cy="0"/>
          </a:xfrm>
          <a:prstGeom prst="line">
            <a:avLst/>
          </a:prstGeom>
          <a:ln w="254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10794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ACCC5A-2A1D-FD4E-8E43-610156F2F469}"/>
              </a:ext>
            </a:extLst>
          </p:cNvPr>
          <p:cNvSpPr/>
          <p:nvPr/>
        </p:nvSpPr>
        <p:spPr>
          <a:xfrm>
            <a:off x="500063" y="1185703"/>
            <a:ext cx="11172825" cy="5446367"/>
          </a:xfrm>
          <a:prstGeom prst="rect">
            <a:avLst/>
          </a:prstGeom>
        </p:spPr>
        <p:txBody>
          <a:bodyPr wrap="square" numCol="1" spcCol="457200">
            <a:noAutofit/>
          </a:bodyPr>
          <a:lstStyle/>
          <a:p>
            <a:pPr marL="400050" indent="-400050">
              <a:lnSpc>
                <a:spcPct val="130000"/>
              </a:lnSpc>
              <a:buFont typeface="+mj-lt"/>
              <a:buAutoNum type="romanUcPeriod"/>
            </a:pPr>
            <a:r>
              <a:rPr lang="en-US" dirty="0"/>
              <a:t>Welcome</a:t>
            </a:r>
          </a:p>
          <a:p>
            <a:pPr marL="400050" indent="-400050">
              <a:lnSpc>
                <a:spcPct val="130000"/>
              </a:lnSpc>
              <a:buFont typeface="+mj-lt"/>
              <a:buAutoNum type="romanUcPeriod"/>
            </a:pPr>
            <a:r>
              <a:rPr lang="en-US" dirty="0"/>
              <a:t>Opening thoughts. A different board member opens the meeting with an opening thought.</a:t>
            </a:r>
          </a:p>
          <a:p>
            <a:pPr marL="400050" indent="-400050">
              <a:lnSpc>
                <a:spcPct val="130000"/>
              </a:lnSpc>
              <a:buFont typeface="+mj-lt"/>
              <a:buAutoNum type="romanUcPeriod"/>
            </a:pPr>
            <a:r>
              <a:rPr lang="en-US" dirty="0"/>
              <a:t>Call to order</a:t>
            </a:r>
          </a:p>
          <a:p>
            <a:pPr marL="400050" indent="-400050">
              <a:lnSpc>
                <a:spcPct val="130000"/>
              </a:lnSpc>
              <a:buFont typeface="+mj-lt"/>
              <a:buAutoNum type="romanUcPeriod"/>
            </a:pPr>
            <a:r>
              <a:rPr lang="en-US" dirty="0"/>
              <a:t>Consent Agenda. This usually includes the minutes of the last meeting and other routine items that require little or no discussion. Board members can move to withdraw an item from the consent agenda if it needs additional discussion.</a:t>
            </a:r>
          </a:p>
          <a:p>
            <a:pPr marL="400050" indent="-400050">
              <a:lnSpc>
                <a:spcPct val="130000"/>
              </a:lnSpc>
              <a:buFont typeface="+mj-lt"/>
              <a:buAutoNum type="romanUcPeriod"/>
            </a:pPr>
            <a:r>
              <a:rPr lang="en-US" dirty="0"/>
              <a:t>Finance committee report</a:t>
            </a:r>
          </a:p>
          <a:p>
            <a:pPr marL="400050" indent="-400050">
              <a:lnSpc>
                <a:spcPct val="130000"/>
              </a:lnSpc>
              <a:buFont typeface="+mj-lt"/>
              <a:buAutoNum type="romanUcPeriod"/>
            </a:pPr>
            <a:r>
              <a:rPr lang="en-US" dirty="0"/>
              <a:t>Nominating and governance committee report</a:t>
            </a:r>
          </a:p>
          <a:p>
            <a:pPr marL="400050" indent="-400050">
              <a:lnSpc>
                <a:spcPct val="130000"/>
              </a:lnSpc>
              <a:buFont typeface="+mj-lt"/>
              <a:buAutoNum type="romanUcPeriod"/>
            </a:pPr>
            <a:r>
              <a:rPr lang="en-US" dirty="0"/>
              <a:t>Program committee report</a:t>
            </a:r>
          </a:p>
          <a:p>
            <a:pPr marL="400050" indent="-400050">
              <a:lnSpc>
                <a:spcPct val="130000"/>
              </a:lnSpc>
              <a:buFont typeface="+mj-lt"/>
              <a:buAutoNum type="romanUcPeriod"/>
            </a:pPr>
            <a:r>
              <a:rPr lang="en-US" dirty="0"/>
              <a:t>Fundraising committee report</a:t>
            </a:r>
          </a:p>
          <a:p>
            <a:pPr marL="400050" indent="-400050">
              <a:lnSpc>
                <a:spcPct val="130000"/>
              </a:lnSpc>
              <a:buFont typeface="+mj-lt"/>
              <a:buAutoNum type="romanUcPeriod"/>
            </a:pPr>
            <a:r>
              <a:rPr lang="en-US" dirty="0"/>
              <a:t>Discussion of strategic initiatives</a:t>
            </a:r>
          </a:p>
          <a:p>
            <a:pPr marL="400050" indent="-400050">
              <a:lnSpc>
                <a:spcPct val="130000"/>
              </a:lnSpc>
              <a:buFont typeface="+mj-lt"/>
              <a:buAutoNum type="romanUcPeriod"/>
            </a:pPr>
            <a:r>
              <a:rPr lang="en-US" dirty="0"/>
              <a:t>Board development</a:t>
            </a:r>
          </a:p>
          <a:p>
            <a:pPr marL="400050" indent="-400050">
              <a:lnSpc>
                <a:spcPct val="130000"/>
              </a:lnSpc>
              <a:buFont typeface="+mj-lt"/>
              <a:buAutoNum type="romanUcPeriod"/>
            </a:pPr>
            <a:r>
              <a:rPr lang="en-US" dirty="0"/>
              <a:t>Unfinished business</a:t>
            </a:r>
          </a:p>
          <a:p>
            <a:pPr marL="400050" indent="-400050">
              <a:lnSpc>
                <a:spcPct val="130000"/>
              </a:lnSpc>
              <a:buFont typeface="+mj-lt"/>
              <a:buAutoNum type="romanUcPeriod"/>
            </a:pPr>
            <a:r>
              <a:rPr lang="en-US" dirty="0"/>
              <a:t>Adjournment</a:t>
            </a:r>
            <a:endParaRPr lang="en-US" sz="1400" i="0" u="none" strike="noStrike" dirty="0">
              <a:effectLst/>
            </a:endParaRPr>
          </a:p>
        </p:txBody>
      </p:sp>
      <p:sp>
        <p:nvSpPr>
          <p:cNvPr id="5" name="TextBox 4">
            <a:extLst>
              <a:ext uri="{FF2B5EF4-FFF2-40B4-BE49-F238E27FC236}">
                <a16:creationId xmlns:a16="http://schemas.microsoft.com/office/drawing/2014/main" id="{921C4387-04D7-0548-9FFC-888045ED38C3}"/>
              </a:ext>
            </a:extLst>
          </p:cNvPr>
          <p:cNvSpPr txBox="1"/>
          <p:nvPr/>
        </p:nvSpPr>
        <p:spPr>
          <a:xfrm>
            <a:off x="500063" y="185732"/>
            <a:ext cx="5966249" cy="707886"/>
          </a:xfrm>
          <a:prstGeom prst="rect">
            <a:avLst/>
          </a:prstGeom>
          <a:noFill/>
        </p:spPr>
        <p:txBody>
          <a:bodyPr wrap="none" rtlCol="0">
            <a:spAutoFit/>
          </a:bodyPr>
          <a:lstStyle/>
          <a:p>
            <a:r>
              <a:rPr lang="en-US" sz="4000" b="1" dirty="0"/>
              <a:t>Strategic Nonprofit Agenda</a:t>
            </a:r>
          </a:p>
        </p:txBody>
      </p:sp>
      <p:cxnSp>
        <p:nvCxnSpPr>
          <p:cNvPr id="7" name="Straight Connector 6">
            <a:extLst>
              <a:ext uri="{FF2B5EF4-FFF2-40B4-BE49-F238E27FC236}">
                <a16:creationId xmlns:a16="http://schemas.microsoft.com/office/drawing/2014/main" id="{5BCD261C-9A4C-264C-B7EB-78597A7030E6}"/>
              </a:ext>
            </a:extLst>
          </p:cNvPr>
          <p:cNvCxnSpPr>
            <a:cxnSpLocks/>
          </p:cNvCxnSpPr>
          <p:nvPr/>
        </p:nvCxnSpPr>
        <p:spPr>
          <a:xfrm>
            <a:off x="500063" y="942975"/>
            <a:ext cx="11172825" cy="0"/>
          </a:xfrm>
          <a:prstGeom prst="line">
            <a:avLst/>
          </a:prstGeom>
          <a:ln w="254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2506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TotalTime>
  <Words>218</Words>
  <Application>Microsoft Macintosh PowerPoint</Application>
  <PresentationFormat>Widescreen</PresentationFormat>
  <Paragraphs>45</Paragraphs>
  <Slides>3</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 Stader</dc:creator>
  <cp:lastModifiedBy>Thomas Stader</cp:lastModifiedBy>
  <cp:revision>27</cp:revision>
  <dcterms:created xsi:type="dcterms:W3CDTF">2019-06-30T02:57:54Z</dcterms:created>
  <dcterms:modified xsi:type="dcterms:W3CDTF">2019-06-30T05:24:32Z</dcterms:modified>
</cp:coreProperties>
</file>