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854"/>
    <p:restoredTop sz="96296"/>
  </p:normalViewPr>
  <p:slideViewPr>
    <p:cSldViewPr snapToGrid="0" snapToObjects="1">
      <p:cViewPr>
        <p:scale>
          <a:sx n="127" d="100"/>
          <a:sy n="127" d="100"/>
        </p:scale>
        <p:origin x="888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796D09-7E9A-6F45-ABC9-7C7C20844C49}" type="datetimeFigureOut">
              <a:rPr lang="en-US" smtClean="0"/>
              <a:t>6/30/19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4AFC2F-2B91-514A-8FED-196EE333B2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11582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4AFC2F-2B91-514A-8FED-196EE333B25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69784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B22D71-AA77-474A-83DA-EA1CC0E9D2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6D2F6AD-C967-3D46-99DA-53D97A1091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CB528F-55EA-6A4C-B829-2D58C81F62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E2FA2-8DC3-F44F-B39C-7FA726840BEA}" type="datetimeFigureOut">
              <a:rPr lang="en-US" smtClean="0"/>
              <a:t>6/30/19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986B42-BA08-0B4D-8B69-BD6B1A593F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0A1E43-190C-A349-A2D0-67A49EADC6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708EF-FA54-5349-83B8-B1E962362B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71185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80EE94-EA94-B146-BBDC-3FE5DAE066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834D24D-05B3-9C48-A8E6-8B1BEC16A7F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9EF558-FDE3-6B41-B1CA-940ED51582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E2FA2-8DC3-F44F-B39C-7FA726840BEA}" type="datetimeFigureOut">
              <a:rPr lang="en-US" smtClean="0"/>
              <a:t>6/30/19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074707-D04E-AB4F-8D66-A289AA186C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B8ABC0-8ED2-7846-9967-671970C4EE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708EF-FA54-5349-83B8-B1E962362B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34305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5C310F1-A8ED-9C48-85E1-5E4941EF9F5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845CCDE-31D6-9540-AE5B-C4A4344C60F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BEA0DD-6A64-5D4B-870E-6C2775C4DE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E2FA2-8DC3-F44F-B39C-7FA726840BEA}" type="datetimeFigureOut">
              <a:rPr lang="en-US" smtClean="0"/>
              <a:t>6/30/19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DC51C3-640E-6E40-ACED-BD29005FAD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F4E642-AE57-0B4C-972E-91D6BC6A5D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708EF-FA54-5349-83B8-B1E962362B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75887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2F16C7-2187-8340-944B-0AB2164CF3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25FC06-C874-4841-8539-A651E8D40D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4A08AC-81B8-5B4E-872E-67D7788429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E2FA2-8DC3-F44F-B39C-7FA726840BEA}" type="datetimeFigureOut">
              <a:rPr lang="en-US" smtClean="0"/>
              <a:t>6/30/19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22F1FB-1BF9-7045-9957-A3C25C697A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CB3A85-48BF-434C-9919-464BD86223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708EF-FA54-5349-83B8-B1E962362B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70477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441F2C-F5DA-CF44-AA5A-49C26C85A7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DCF6C1-AD53-9B47-B658-1C18D4F36D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9DE815-BA46-F347-B42C-458D782628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E2FA2-8DC3-F44F-B39C-7FA726840BEA}" type="datetimeFigureOut">
              <a:rPr lang="en-US" smtClean="0"/>
              <a:t>6/30/19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1CF9AF-6927-8E42-817C-515B7F1FB7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76EDB7-16E3-E74C-97C7-2D3141F02B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708EF-FA54-5349-83B8-B1E962362B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02078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4BCD4C-68BB-174A-840B-11A1FBA136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F52D4E-9323-B54A-88B0-4B0FF7D0114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2206F19-23DC-AC47-B370-676257A649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8E2623D-27B7-0643-B2A3-2BC77910E3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E2FA2-8DC3-F44F-B39C-7FA726840BEA}" type="datetimeFigureOut">
              <a:rPr lang="en-US" smtClean="0"/>
              <a:t>6/30/19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26424DE-E5E8-314B-A6C8-CA79639C48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E0E311-D45D-5D41-B695-4BD88A151B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708EF-FA54-5349-83B8-B1E962362B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07001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8CADA9-76E0-CD47-95F5-CECE65C6F5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CE581BA-B502-FC4F-B705-CD3098A519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FC2445-1D65-754D-B226-A3C7EDD5551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4D5B4F7-E2DA-E340-8C77-8522D564F43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D364FD3-B3C8-C04B-94B6-E31D08F0EAD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227FB6D-4563-1E40-8D47-2BBD4DBD86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E2FA2-8DC3-F44F-B39C-7FA726840BEA}" type="datetimeFigureOut">
              <a:rPr lang="en-US" smtClean="0"/>
              <a:t>6/30/19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E475650-B0BC-7846-9C20-2A6302F741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98AECCE-EA54-7D4E-BA23-87376F9FF9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708EF-FA54-5349-83B8-B1E962362B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53708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12B312-E7F7-AA49-A7D3-FA2B067837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281C04-75B7-034D-B390-BF71A081AA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E2FA2-8DC3-F44F-B39C-7FA726840BEA}" type="datetimeFigureOut">
              <a:rPr lang="en-US" smtClean="0"/>
              <a:t>6/30/19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8CEC916-F9C4-CF43-A01F-1BE99354BE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7147724-D8EA-E845-85C5-87E01BE1EE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708EF-FA54-5349-83B8-B1E962362B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03986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3872D53-ADF1-8148-82D2-D8E4A2F9B8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E2FA2-8DC3-F44F-B39C-7FA726840BEA}" type="datetimeFigureOut">
              <a:rPr lang="en-US" smtClean="0"/>
              <a:t>6/30/19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AFED356-676F-1646-961C-C9DBD48C99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04542E-9752-0845-BA76-C1E7253204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708EF-FA54-5349-83B8-B1E962362B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83421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CA17A5-2FC8-7143-8954-675271C56D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08BBD8-1C33-054D-A15A-806E9CC6D9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70589C3-4D47-BB41-BA4D-4AB10FB50C5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D081F49-2C05-2B49-A993-7461A84ABB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E2FA2-8DC3-F44F-B39C-7FA726840BEA}" type="datetimeFigureOut">
              <a:rPr lang="en-US" smtClean="0"/>
              <a:t>6/30/19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0D7D7D0-A7F3-6F48-BA88-989DB31A4A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E172BDF-5F80-A749-99A9-ADC7F0DB7D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708EF-FA54-5349-83B8-B1E962362B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67712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D17D33-62CC-E44D-8EF9-53785784F3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629DF1A-1D3C-BE42-9BB9-F78768A3BCF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3C59994-9571-CD4F-9714-30ACBBF3F79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8A63D4-AA3D-E543-A59C-F7433FCC2C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E2FA2-8DC3-F44F-B39C-7FA726840BEA}" type="datetimeFigureOut">
              <a:rPr lang="en-US" smtClean="0"/>
              <a:t>6/30/19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5F208E3-31CD-E745-9547-334F928D3E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208F6FE-FBDA-E045-B733-00BBFA5C3D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708EF-FA54-5349-83B8-B1E962362B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97159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8611687-19D0-9540-814E-2149C7C8D6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CD205C-476F-C742-A707-E7209B4951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A22CD1-90C6-9A43-9BA5-AD1B4EEE158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AE2FA2-8DC3-F44F-B39C-7FA726840BEA}" type="datetimeFigureOut">
              <a:rPr lang="en-US" smtClean="0"/>
              <a:t>6/30/19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4E84E7-5DB7-AA43-A94A-EB5AC1A6DA5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34B90B-1AC3-934E-87C5-35BCF6829E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9708EF-FA54-5349-83B8-B1E962362B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13464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DACCC5A-2A1D-FD4E-8E43-610156F2F469}"/>
              </a:ext>
            </a:extLst>
          </p:cNvPr>
          <p:cNvSpPr/>
          <p:nvPr/>
        </p:nvSpPr>
        <p:spPr>
          <a:xfrm>
            <a:off x="500063" y="1185703"/>
            <a:ext cx="11172825" cy="5446367"/>
          </a:xfrm>
          <a:prstGeom prst="rect">
            <a:avLst/>
          </a:prstGeom>
        </p:spPr>
        <p:txBody>
          <a:bodyPr wrap="square" numCol="2" spcCol="457200">
            <a:noAutofit/>
          </a:bodyPr>
          <a:lstStyle/>
          <a:p>
            <a:r>
              <a:rPr lang="en-US" b="1" i="0" u="none" strike="noStrike" dirty="0">
                <a:effectLst/>
              </a:rPr>
              <a:t>January</a:t>
            </a:r>
            <a:endParaRPr lang="en-US" sz="1600" b="1" i="0" u="none" strike="noStrike" dirty="0">
              <a:effectLst/>
            </a:endParaRPr>
          </a:p>
          <a:p>
            <a:r>
              <a:rPr lang="en-US" sz="1400" b="0" i="0" u="sng" strike="noStrike" dirty="0">
                <a:effectLst/>
              </a:rPr>
              <a:t>ED/CEO Performance Review </a:t>
            </a:r>
            <a:r>
              <a:rPr lang="en-US" sz="1400" b="0" i="0" u="none" strike="noStrike" dirty="0">
                <a:effectLst/>
              </a:rPr>
              <a:t>– Perform a review of the Executive Director/CEO’s performance. Review of compensation should also take place at this time.</a:t>
            </a:r>
          </a:p>
          <a:p>
            <a:r>
              <a:rPr lang="en-US" sz="1400" b="0" i="0" u="sng" strike="noStrike" dirty="0">
                <a:effectLst/>
              </a:rPr>
              <a:t>Financial Review</a:t>
            </a:r>
            <a:r>
              <a:rPr lang="en-US" sz="1400" b="0" i="0" u="none" strike="noStrike" dirty="0">
                <a:effectLst/>
              </a:rPr>
              <a:t> – Review and discuss the previous year’s financial </a:t>
            </a:r>
            <a:r>
              <a:rPr lang="en-US" sz="1400" dirty="0"/>
              <a:t>performance</a:t>
            </a:r>
            <a:r>
              <a:rPr lang="en-US" sz="1400" b="0" i="0" u="none" strike="noStrike" dirty="0">
                <a:effectLst/>
              </a:rPr>
              <a:t>. Discuss how the previous year’s financial performance will impact the organization’s programs, fundraising and operations.</a:t>
            </a:r>
          </a:p>
          <a:p>
            <a:r>
              <a:rPr lang="en-US" sz="1400" b="0" i="1" u="none" strike="noStrike" dirty="0">
                <a:effectLst/>
              </a:rPr>
              <a:t>Meeting Focus</a:t>
            </a:r>
            <a:r>
              <a:rPr lang="en-US" sz="1400" b="0" i="0" u="none" strike="noStrike" dirty="0">
                <a:effectLst/>
              </a:rPr>
              <a:t>: Identify ten questions the board should ask itself this year.</a:t>
            </a:r>
          </a:p>
          <a:p>
            <a:endParaRPr lang="en-US" sz="1400" b="0" i="0" u="none" strike="noStrike" dirty="0">
              <a:effectLst/>
            </a:endParaRPr>
          </a:p>
          <a:p>
            <a:r>
              <a:rPr lang="en-US" b="1" i="0" u="none" strike="noStrike" dirty="0">
                <a:effectLst/>
              </a:rPr>
              <a:t>March</a:t>
            </a:r>
            <a:endParaRPr lang="en-US" sz="1600" b="1" i="0" u="none" strike="noStrike" dirty="0">
              <a:effectLst/>
            </a:endParaRPr>
          </a:p>
          <a:p>
            <a:r>
              <a:rPr lang="en-US" sz="1400" b="0" i="0" u="sng" strike="noStrike" dirty="0">
                <a:effectLst/>
              </a:rPr>
              <a:t>Review of Form 990</a:t>
            </a:r>
            <a:r>
              <a:rPr lang="en-US" sz="1400" b="0" i="0" u="none" strike="noStrike" dirty="0">
                <a:effectLst/>
              </a:rPr>
              <a:t> – Review, discuss and approve the Form 990.</a:t>
            </a:r>
          </a:p>
          <a:p>
            <a:r>
              <a:rPr lang="en-US" sz="1400" b="0" i="0" u="sng" strike="noStrike" dirty="0">
                <a:effectLst/>
              </a:rPr>
              <a:t>Program Review</a:t>
            </a:r>
            <a:r>
              <a:rPr lang="en-US" sz="1400" b="0" i="0" u="none" strike="noStrike" dirty="0">
                <a:effectLst/>
              </a:rPr>
              <a:t> – Review and discuss the organization’s past, current and future programs.</a:t>
            </a:r>
          </a:p>
          <a:p>
            <a:r>
              <a:rPr lang="en-US" sz="1400" b="0" i="1" u="none" strike="noStrike" dirty="0">
                <a:effectLst/>
              </a:rPr>
              <a:t>Meeting Focus</a:t>
            </a:r>
            <a:r>
              <a:rPr lang="en-US" sz="1400" b="0" i="0" u="none" strike="noStrike" dirty="0">
                <a:effectLst/>
              </a:rPr>
              <a:t>: Focus on the board’s performance and areas for improvement.</a:t>
            </a:r>
          </a:p>
          <a:p>
            <a:endParaRPr lang="en-US" sz="1400" b="0" i="0" u="none" strike="noStrike" dirty="0">
              <a:effectLst/>
            </a:endParaRPr>
          </a:p>
          <a:p>
            <a:r>
              <a:rPr lang="en-US" b="1" i="0" u="none" strike="noStrike" dirty="0">
                <a:effectLst/>
              </a:rPr>
              <a:t>May</a:t>
            </a:r>
            <a:endParaRPr lang="en-US" sz="1600" b="1" i="0" u="none" strike="noStrike" dirty="0">
              <a:effectLst/>
            </a:endParaRPr>
          </a:p>
          <a:p>
            <a:r>
              <a:rPr lang="en-US" sz="1400" b="0" i="0" u="sng" strike="noStrike" dirty="0">
                <a:effectLst/>
              </a:rPr>
              <a:t>Elections </a:t>
            </a:r>
            <a:r>
              <a:rPr lang="en-US" sz="1400" b="0" i="0" u="none" strike="noStrike" dirty="0">
                <a:effectLst/>
              </a:rPr>
              <a:t>– Hold elections of directors and officers.</a:t>
            </a:r>
          </a:p>
          <a:p>
            <a:r>
              <a:rPr lang="en-US" sz="1400" b="0" i="0" u="sng" strike="noStrike" dirty="0">
                <a:effectLst/>
              </a:rPr>
              <a:t>Legal Compliance</a:t>
            </a:r>
            <a:r>
              <a:rPr lang="en-US" sz="1400" b="1" i="0" u="none" strike="noStrike" dirty="0">
                <a:effectLst/>
              </a:rPr>
              <a:t> – </a:t>
            </a:r>
            <a:r>
              <a:rPr lang="en-US" sz="1400" b="0" i="0" u="none" strike="noStrike" dirty="0">
                <a:effectLst/>
              </a:rPr>
              <a:t> Review and discuss the organization's employment practices, internal policy compliance, required licenses and permits, and nonprofit and 501(c)(3) compliance.</a:t>
            </a:r>
          </a:p>
          <a:p>
            <a:r>
              <a:rPr lang="en-US" sz="1400" b="0" i="1" u="none" strike="noStrike" dirty="0">
                <a:effectLst/>
              </a:rPr>
              <a:t>Meeting Focus</a:t>
            </a:r>
            <a:r>
              <a:rPr lang="en-US" sz="1400" b="0" i="0" u="none" strike="noStrike" dirty="0">
                <a:effectLst/>
              </a:rPr>
              <a:t>: Focus on the organization’s impact in advancing its mission.</a:t>
            </a:r>
          </a:p>
          <a:p>
            <a:r>
              <a:rPr lang="en-US" b="1" i="0" u="none" strike="noStrike" dirty="0">
                <a:effectLst/>
              </a:rPr>
              <a:t>July</a:t>
            </a:r>
            <a:endParaRPr lang="en-US" sz="1600" b="1" i="0" u="none" strike="noStrike" dirty="0">
              <a:effectLst/>
            </a:endParaRPr>
          </a:p>
          <a:p>
            <a:r>
              <a:rPr lang="en-US" sz="1400" b="0" i="0" u="sng" strike="noStrike" dirty="0">
                <a:effectLst/>
              </a:rPr>
              <a:t>Review Mission</a:t>
            </a:r>
            <a:r>
              <a:rPr lang="en-US" sz="1400" b="0" i="0" u="none" strike="noStrike" dirty="0">
                <a:effectLst/>
              </a:rPr>
              <a:t> – Review and discuss the organization’s mission and vision and compare them against its programs, governing documents, fundraising activities, marketing and advertising.</a:t>
            </a:r>
          </a:p>
          <a:p>
            <a:r>
              <a:rPr lang="en-US" sz="1400" b="0" i="0" u="sng" strike="noStrike" dirty="0">
                <a:effectLst/>
              </a:rPr>
              <a:t>Committees &amp; Duties</a:t>
            </a:r>
            <a:r>
              <a:rPr lang="en-US" sz="1400" b="0" i="0" u="none" strike="noStrike" dirty="0">
                <a:effectLst/>
              </a:rPr>
              <a:t> – Review and </a:t>
            </a:r>
            <a:r>
              <a:rPr lang="en-US" sz="1400" dirty="0"/>
              <a:t>discuss </a:t>
            </a:r>
            <a:r>
              <a:rPr lang="en-US" sz="1400" b="0" i="0" u="none" strike="noStrike" dirty="0">
                <a:effectLst/>
              </a:rPr>
              <a:t>the board’s composition; appoint and authorize committees and delegate duties.</a:t>
            </a:r>
          </a:p>
          <a:p>
            <a:r>
              <a:rPr lang="en-US" sz="1400" b="0" i="1" u="none" strike="noStrike" dirty="0">
                <a:effectLst/>
              </a:rPr>
              <a:t>Meeting Focus</a:t>
            </a:r>
            <a:r>
              <a:rPr lang="en-US" sz="1400" b="0" i="0" u="none" strike="noStrike" dirty="0">
                <a:effectLst/>
              </a:rPr>
              <a:t>: Focus on the organization’s opportunities.</a:t>
            </a:r>
          </a:p>
          <a:p>
            <a:endParaRPr lang="en-US" sz="1400" b="0" i="0" u="none" strike="noStrike" dirty="0">
              <a:effectLst/>
            </a:endParaRPr>
          </a:p>
          <a:p>
            <a:r>
              <a:rPr lang="en-US" b="1" i="0" u="none" strike="noStrike" dirty="0">
                <a:effectLst/>
              </a:rPr>
              <a:t>September</a:t>
            </a:r>
            <a:endParaRPr lang="en-US" sz="1600" b="1" i="0" u="none" strike="noStrike" dirty="0">
              <a:effectLst/>
            </a:endParaRPr>
          </a:p>
          <a:p>
            <a:r>
              <a:rPr lang="en-US" sz="1400" b="0" i="0" u="sng" strike="noStrike" dirty="0">
                <a:effectLst/>
              </a:rPr>
              <a:t>Risk Management </a:t>
            </a:r>
            <a:r>
              <a:rPr lang="en-US" sz="1400" b="0" i="0" u="none" strike="noStrike" dirty="0">
                <a:effectLst/>
              </a:rPr>
              <a:t>– Review and discuss internal policies, areas of risk, and insurance coverage.</a:t>
            </a:r>
          </a:p>
          <a:p>
            <a:r>
              <a:rPr lang="en-US" sz="1400" b="0" i="0" u="sng" strike="noStrike" dirty="0">
                <a:effectLst/>
              </a:rPr>
              <a:t>Fundraising</a:t>
            </a:r>
            <a:r>
              <a:rPr lang="en-US" sz="1400" b="0" i="0" u="none" strike="noStrike" dirty="0">
                <a:effectLst/>
              </a:rPr>
              <a:t> – Review and discuss the board’s role in fundraising and developing key contacts for the organization.</a:t>
            </a:r>
          </a:p>
          <a:p>
            <a:r>
              <a:rPr lang="en-US" sz="1400" b="0" i="1" u="none" strike="noStrike" dirty="0">
                <a:effectLst/>
              </a:rPr>
              <a:t>Meeting Focus</a:t>
            </a:r>
            <a:r>
              <a:rPr lang="en-US" sz="1400" b="0" i="0" u="none" strike="noStrike" dirty="0">
                <a:effectLst/>
              </a:rPr>
              <a:t>: Focus on the organization’s challenges.</a:t>
            </a:r>
          </a:p>
          <a:p>
            <a:endParaRPr lang="en-US" sz="1400" b="0" i="0" u="none" strike="noStrike" dirty="0">
              <a:effectLst/>
            </a:endParaRPr>
          </a:p>
          <a:p>
            <a:r>
              <a:rPr lang="en-US" b="1" i="0" u="none" strike="noStrike" dirty="0">
                <a:effectLst/>
              </a:rPr>
              <a:t>November</a:t>
            </a:r>
            <a:endParaRPr lang="en-US" sz="1600" b="1" i="0" u="none" strike="noStrike" dirty="0">
              <a:effectLst/>
            </a:endParaRPr>
          </a:p>
          <a:p>
            <a:r>
              <a:rPr lang="en-US" sz="1400" b="0" i="0" u="sng" strike="noStrike" dirty="0">
                <a:effectLst/>
              </a:rPr>
              <a:t>Budget</a:t>
            </a:r>
            <a:r>
              <a:rPr lang="en-US" sz="1400" b="0" i="0" u="none" strike="noStrike" dirty="0">
                <a:effectLst/>
              </a:rPr>
              <a:t> – Review, discuss and approve the budget for the coming year.</a:t>
            </a:r>
          </a:p>
          <a:p>
            <a:r>
              <a:rPr lang="en-US" sz="1400" b="0" i="0" u="sng" strike="noStrike" dirty="0">
                <a:effectLst/>
              </a:rPr>
              <a:t>Programmatic Plans</a:t>
            </a:r>
            <a:r>
              <a:rPr lang="en-US" sz="1400" b="0" i="0" u="none" strike="noStrike" dirty="0">
                <a:effectLst/>
              </a:rPr>
              <a:t> – Review, discuss and approve the organization’s programmatic plans.</a:t>
            </a:r>
          </a:p>
          <a:p>
            <a:r>
              <a:rPr lang="en-US" sz="1400" b="0" i="1" u="none" strike="noStrike" dirty="0">
                <a:effectLst/>
              </a:rPr>
              <a:t>Meeting Focus</a:t>
            </a:r>
            <a:r>
              <a:rPr lang="en-US" sz="1400" b="0" i="0" u="none" strike="noStrike" dirty="0">
                <a:effectLst/>
              </a:rPr>
              <a:t>: Focus on the environment, competition, and opportunities for collaboration.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21C4387-04D7-0548-9FFC-888045ED38C3}"/>
              </a:ext>
            </a:extLst>
          </p:cNvPr>
          <p:cNvSpPr txBox="1"/>
          <p:nvPr/>
        </p:nvSpPr>
        <p:spPr>
          <a:xfrm>
            <a:off x="500063" y="185732"/>
            <a:ext cx="509799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/>
              <a:t>Annual Board Calendar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5BCD261C-9A4C-264C-B7EB-78597A7030E6}"/>
              </a:ext>
            </a:extLst>
          </p:cNvPr>
          <p:cNvCxnSpPr>
            <a:cxnSpLocks/>
          </p:cNvCxnSpPr>
          <p:nvPr/>
        </p:nvCxnSpPr>
        <p:spPr>
          <a:xfrm>
            <a:off x="500063" y="942975"/>
            <a:ext cx="11172825" cy="0"/>
          </a:xfrm>
          <a:prstGeom prst="line">
            <a:avLst/>
          </a:prstGeom>
          <a:ln w="254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107943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10</Words>
  <Application>Microsoft Macintosh PowerPoint</Application>
  <PresentationFormat>Widescreen</PresentationFormat>
  <Paragraphs>30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Thomas Stader</dc:creator>
  <cp:lastModifiedBy>Thomas Stader</cp:lastModifiedBy>
  <cp:revision>18</cp:revision>
  <dcterms:created xsi:type="dcterms:W3CDTF">2019-06-30T02:57:54Z</dcterms:created>
  <dcterms:modified xsi:type="dcterms:W3CDTF">2019-06-30T03:55:44Z</dcterms:modified>
</cp:coreProperties>
</file>