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62"/>
    <p:restoredTop sz="96327"/>
  </p:normalViewPr>
  <p:slideViewPr>
    <p:cSldViewPr snapToGrid="0" snapToObjects="1">
      <p:cViewPr varScale="1">
        <p:scale>
          <a:sx n="142" d="100"/>
          <a:sy n="142" d="100"/>
        </p:scale>
        <p:origin x="560" y="16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796D09-7E9A-6F45-ABC9-7C7C20844C49}" type="datetimeFigureOut">
              <a:rPr lang="en-US" smtClean="0"/>
              <a:t>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AFC2F-2B91-514A-8FED-196EE333B250}" type="slidenum">
              <a:rPr lang="en-US" smtClean="0"/>
              <a:t>‹#›</a:t>
            </a:fld>
            <a:endParaRPr lang="en-US"/>
          </a:p>
        </p:txBody>
      </p:sp>
    </p:spTree>
    <p:extLst>
      <p:ext uri="{BB962C8B-B14F-4D97-AF65-F5344CB8AC3E}">
        <p14:creationId xmlns:p14="http://schemas.microsoft.com/office/powerpoint/2010/main" val="3991158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AFC2F-2B91-514A-8FED-196EE333B250}" type="slidenum">
              <a:rPr lang="en-US" smtClean="0"/>
              <a:t>1</a:t>
            </a:fld>
            <a:endParaRPr lang="en-US"/>
          </a:p>
        </p:txBody>
      </p:sp>
    </p:spTree>
    <p:extLst>
      <p:ext uri="{BB962C8B-B14F-4D97-AF65-F5344CB8AC3E}">
        <p14:creationId xmlns:p14="http://schemas.microsoft.com/office/powerpoint/2010/main" val="2464235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22D71-AA77-474A-83DA-EA1CC0E9D2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D2F6AD-C967-3D46-99DA-53D97A1091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CB528F-55EA-6A4C-B829-2D58C81F6271}"/>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99986B42-BA08-0B4D-8B69-BD6B1A593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0A1E43-190C-A349-A2D0-67A49EADC6CE}"/>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1177118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EE94-EA94-B146-BBDC-3FE5DAE066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34D24D-05B3-9C48-A8E6-8B1BEC16A7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9EF558-FDE3-6B41-B1CA-940ED5158223}"/>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C0074707-D04E-AB4F-8D66-A289AA186C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B8ABC0-8ED2-7846-9967-671970C4EE6F}"/>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753430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C310F1-A8ED-9C48-85E1-5E4941EF9F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45CCDE-31D6-9540-AE5B-C4A4344C60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BEA0DD-6A64-5D4B-870E-6C2775C4DE1B}"/>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19DC51C3-640E-6E40-ACED-BD29005FA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4E642-AE57-0B4C-972E-91D6BC6A5D12}"/>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757588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F16C7-2187-8340-944B-0AB2164CF3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25FC06-C874-4841-8539-A651E8D40DF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A08AC-81B8-5B4E-872E-67D77884290F}"/>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F422F1FB-1BF9-7045-9957-A3C25C697A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CB3A85-48BF-434C-9919-464BD86223FE}"/>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2497047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41F2C-F5DA-CF44-AA5A-49C26C85A7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8DCF6C1-AD53-9B47-B658-1C18D4F36D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9DE815-BA46-F347-B42C-458D78262859}"/>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711CF9AF-6927-8E42-817C-515B7F1FB7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76EDB7-16E3-E74C-97C7-2D3141F02BC2}"/>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4000207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BCD4C-68BB-174A-840B-11A1FBA13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F52D4E-9323-B54A-88B0-4B0FF7D011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206F19-23DC-AC47-B370-676257A649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E2623D-27B7-0643-B2A3-2BC77910E339}"/>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6" name="Footer Placeholder 5">
            <a:extLst>
              <a:ext uri="{FF2B5EF4-FFF2-40B4-BE49-F238E27FC236}">
                <a16:creationId xmlns:a16="http://schemas.microsoft.com/office/drawing/2014/main" id="{826424DE-E5E8-314B-A6C8-CA79639C48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E0E311-D45D-5D41-B695-4BD88A151BF0}"/>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260700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CADA9-76E0-CD47-95F5-CECE65C6F5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E581BA-B502-FC4F-B705-CD3098A519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FC2445-1D65-754D-B226-A3C7EDD555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D5B4F7-E2DA-E340-8C77-8522D564F4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364FD3-B3C8-C04B-94B6-E31D08F0EA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27FB6D-4563-1E40-8D47-2BBD4DBD865C}"/>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8" name="Footer Placeholder 7">
            <a:extLst>
              <a:ext uri="{FF2B5EF4-FFF2-40B4-BE49-F238E27FC236}">
                <a16:creationId xmlns:a16="http://schemas.microsoft.com/office/drawing/2014/main" id="{3E475650-B0BC-7846-9C20-2A6302F741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98AECCE-EA54-7D4E-BA23-87376F9FF9A5}"/>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1255370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2B312-E7F7-AA49-A7D3-FA2B067837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81C04-75B7-034D-B390-BF71A081AA5C}"/>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4" name="Footer Placeholder 3">
            <a:extLst>
              <a:ext uri="{FF2B5EF4-FFF2-40B4-BE49-F238E27FC236}">
                <a16:creationId xmlns:a16="http://schemas.microsoft.com/office/drawing/2014/main" id="{28CEC916-F9C4-CF43-A01F-1BE99354BE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147724-D8EA-E845-85C5-87E01BE1EEAD}"/>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251039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872D53-ADF1-8148-82D2-D8E4A2F9B841}"/>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3" name="Footer Placeholder 2">
            <a:extLst>
              <a:ext uri="{FF2B5EF4-FFF2-40B4-BE49-F238E27FC236}">
                <a16:creationId xmlns:a16="http://schemas.microsoft.com/office/drawing/2014/main" id="{2AFED356-676F-1646-961C-C9DBD48C99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04542E-9752-0845-BA76-C1E725320458}"/>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148342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A17A5-2FC8-7143-8954-675271C56D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08BBD8-1C33-054D-A15A-806E9CC6D9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0589C3-4D47-BB41-BA4D-4AB10FB50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081F49-2C05-2B49-A993-7461A84ABB49}"/>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6" name="Footer Placeholder 5">
            <a:extLst>
              <a:ext uri="{FF2B5EF4-FFF2-40B4-BE49-F238E27FC236}">
                <a16:creationId xmlns:a16="http://schemas.microsoft.com/office/drawing/2014/main" id="{D0D7D7D0-A7F3-6F48-BA88-989DB31A4A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172BDF-5F80-A749-99A9-ADC7F0DB7D23}"/>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71677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17D33-62CC-E44D-8EF9-53785784F3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29DF1A-1D3C-BE42-9BB9-F78768A3BC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C59994-9571-CD4F-9714-30ACBBF3F7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8A63D4-AA3D-E543-A59C-F7433FCC2C29}"/>
              </a:ext>
            </a:extLst>
          </p:cNvPr>
          <p:cNvSpPr>
            <a:spLocks noGrp="1"/>
          </p:cNvSpPr>
          <p:nvPr>
            <p:ph type="dt" sz="half" idx="10"/>
          </p:nvPr>
        </p:nvSpPr>
        <p:spPr/>
        <p:txBody>
          <a:bodyPr/>
          <a:lstStyle/>
          <a:p>
            <a:fld id="{80AE2FA2-8DC3-F44F-B39C-7FA726840BEA}" type="datetimeFigureOut">
              <a:rPr lang="en-US" smtClean="0"/>
              <a:t>8/20/22</a:t>
            </a:fld>
            <a:endParaRPr lang="en-US"/>
          </a:p>
        </p:txBody>
      </p:sp>
      <p:sp>
        <p:nvSpPr>
          <p:cNvPr id="6" name="Footer Placeholder 5">
            <a:extLst>
              <a:ext uri="{FF2B5EF4-FFF2-40B4-BE49-F238E27FC236}">
                <a16:creationId xmlns:a16="http://schemas.microsoft.com/office/drawing/2014/main" id="{25F208E3-31CD-E745-9547-334F928D3E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08F6FE-FBDA-E045-B733-00BBFA5C3DC7}"/>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4279715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1687-19D0-9540-814E-2149C7C8D6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CD205C-476F-C742-A707-E7209B4951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A22CD1-90C6-9A43-9BA5-AD1B4EEE15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AE2FA2-8DC3-F44F-B39C-7FA726840BEA}" type="datetimeFigureOut">
              <a:rPr lang="en-US" smtClean="0"/>
              <a:t>8/20/22</a:t>
            </a:fld>
            <a:endParaRPr lang="en-US"/>
          </a:p>
        </p:txBody>
      </p:sp>
      <p:sp>
        <p:nvSpPr>
          <p:cNvPr id="5" name="Footer Placeholder 4">
            <a:extLst>
              <a:ext uri="{FF2B5EF4-FFF2-40B4-BE49-F238E27FC236}">
                <a16:creationId xmlns:a16="http://schemas.microsoft.com/office/drawing/2014/main" id="{404E84E7-5DB7-AA43-A94A-EB5AC1A6DA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34B90B-1AC3-934E-87C5-35BCF6829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708EF-FA54-5349-83B8-B1E962362B0F}" type="slidenum">
              <a:rPr lang="en-US" smtClean="0"/>
              <a:t>‹#›</a:t>
            </a:fld>
            <a:endParaRPr lang="en-US"/>
          </a:p>
        </p:txBody>
      </p:sp>
    </p:spTree>
    <p:extLst>
      <p:ext uri="{BB962C8B-B14F-4D97-AF65-F5344CB8AC3E}">
        <p14:creationId xmlns:p14="http://schemas.microsoft.com/office/powerpoint/2010/main" val="3551346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ACCC5A-2A1D-FD4E-8E43-610156F2F469}"/>
              </a:ext>
            </a:extLst>
          </p:cNvPr>
          <p:cNvSpPr/>
          <p:nvPr/>
        </p:nvSpPr>
        <p:spPr>
          <a:xfrm>
            <a:off x="500063" y="1185703"/>
            <a:ext cx="11172825" cy="5446367"/>
          </a:xfrm>
          <a:prstGeom prst="rect">
            <a:avLst/>
          </a:prstGeom>
        </p:spPr>
        <p:txBody>
          <a:bodyPr wrap="square" numCol="1" spcCol="457200">
            <a:noAutofit/>
          </a:bodyPr>
          <a:lstStyle/>
          <a:p>
            <a:pPr marL="400050" indent="-400050">
              <a:lnSpc>
                <a:spcPct val="130000"/>
              </a:lnSpc>
              <a:buFont typeface="+mj-lt"/>
              <a:buAutoNum type="romanUcPeriod"/>
            </a:pPr>
            <a:r>
              <a:rPr lang="en-US" dirty="0"/>
              <a:t>Welcome</a:t>
            </a:r>
          </a:p>
          <a:p>
            <a:pPr marL="400050" indent="-400050">
              <a:lnSpc>
                <a:spcPct val="130000"/>
              </a:lnSpc>
              <a:buFont typeface="+mj-lt"/>
              <a:buAutoNum type="romanUcPeriod"/>
            </a:pPr>
            <a:r>
              <a:rPr lang="en-US" dirty="0"/>
              <a:t>Opening thoughts. A different board member opens the meeting with an opening thought.</a:t>
            </a:r>
          </a:p>
          <a:p>
            <a:pPr marL="400050" indent="-400050">
              <a:lnSpc>
                <a:spcPct val="130000"/>
              </a:lnSpc>
              <a:buFont typeface="+mj-lt"/>
              <a:buAutoNum type="romanUcPeriod"/>
            </a:pPr>
            <a:r>
              <a:rPr lang="en-US" dirty="0"/>
              <a:t>Call to order</a:t>
            </a:r>
          </a:p>
          <a:p>
            <a:pPr marL="400050" indent="-400050">
              <a:lnSpc>
                <a:spcPct val="130000"/>
              </a:lnSpc>
              <a:buFont typeface="+mj-lt"/>
              <a:buAutoNum type="romanUcPeriod"/>
            </a:pPr>
            <a:r>
              <a:rPr lang="en-US" dirty="0"/>
              <a:t>Consent Agenda. This usually includes the minutes of the last meeting and other routine items that require little or no discussion. Board members can move to withdraw an item from the consent agenda if it needs additional discussion.</a:t>
            </a:r>
          </a:p>
          <a:p>
            <a:pPr marL="400050" indent="-400050">
              <a:lnSpc>
                <a:spcPct val="130000"/>
              </a:lnSpc>
              <a:buFont typeface="+mj-lt"/>
              <a:buAutoNum type="romanUcPeriod"/>
            </a:pPr>
            <a:r>
              <a:rPr lang="en-US" dirty="0"/>
              <a:t>Finance committee report</a:t>
            </a:r>
          </a:p>
          <a:p>
            <a:pPr marL="400050" indent="-400050">
              <a:lnSpc>
                <a:spcPct val="130000"/>
              </a:lnSpc>
              <a:buFont typeface="+mj-lt"/>
              <a:buAutoNum type="romanUcPeriod"/>
            </a:pPr>
            <a:r>
              <a:rPr lang="en-US" dirty="0"/>
              <a:t>Nominating and governance committee report</a:t>
            </a:r>
          </a:p>
          <a:p>
            <a:pPr marL="400050" indent="-400050">
              <a:lnSpc>
                <a:spcPct val="130000"/>
              </a:lnSpc>
              <a:buFont typeface="+mj-lt"/>
              <a:buAutoNum type="romanUcPeriod"/>
            </a:pPr>
            <a:r>
              <a:rPr lang="en-US" dirty="0"/>
              <a:t>Program committee report</a:t>
            </a:r>
          </a:p>
          <a:p>
            <a:pPr marL="400050" indent="-400050">
              <a:lnSpc>
                <a:spcPct val="130000"/>
              </a:lnSpc>
              <a:buFont typeface="+mj-lt"/>
              <a:buAutoNum type="romanUcPeriod"/>
            </a:pPr>
            <a:r>
              <a:rPr lang="en-US" dirty="0"/>
              <a:t>Fundraising committee report</a:t>
            </a:r>
          </a:p>
          <a:p>
            <a:pPr marL="400050" indent="-400050">
              <a:lnSpc>
                <a:spcPct val="130000"/>
              </a:lnSpc>
              <a:buFont typeface="+mj-lt"/>
              <a:buAutoNum type="romanUcPeriod"/>
            </a:pPr>
            <a:r>
              <a:rPr lang="en-US" dirty="0"/>
              <a:t>Discussion of strategic initiatives</a:t>
            </a:r>
          </a:p>
          <a:p>
            <a:pPr marL="400050" indent="-400050">
              <a:lnSpc>
                <a:spcPct val="130000"/>
              </a:lnSpc>
              <a:buFont typeface="+mj-lt"/>
              <a:buAutoNum type="romanUcPeriod"/>
            </a:pPr>
            <a:r>
              <a:rPr lang="en-US" dirty="0"/>
              <a:t>Board development</a:t>
            </a:r>
          </a:p>
          <a:p>
            <a:pPr marL="400050" indent="-400050">
              <a:lnSpc>
                <a:spcPct val="130000"/>
              </a:lnSpc>
              <a:buFont typeface="+mj-lt"/>
              <a:buAutoNum type="romanUcPeriod"/>
            </a:pPr>
            <a:r>
              <a:rPr lang="en-US" dirty="0"/>
              <a:t>Unfinished business</a:t>
            </a:r>
          </a:p>
          <a:p>
            <a:pPr marL="400050" indent="-400050">
              <a:lnSpc>
                <a:spcPct val="130000"/>
              </a:lnSpc>
              <a:buFont typeface="+mj-lt"/>
              <a:buAutoNum type="romanUcPeriod"/>
            </a:pPr>
            <a:r>
              <a:rPr lang="en-US" dirty="0"/>
              <a:t>Adjournment</a:t>
            </a:r>
            <a:endParaRPr lang="en-US" sz="1400" i="0" u="none" strike="noStrike" dirty="0">
              <a:effectLst/>
            </a:endParaRPr>
          </a:p>
        </p:txBody>
      </p:sp>
      <p:sp>
        <p:nvSpPr>
          <p:cNvPr id="5" name="TextBox 4">
            <a:extLst>
              <a:ext uri="{FF2B5EF4-FFF2-40B4-BE49-F238E27FC236}">
                <a16:creationId xmlns:a16="http://schemas.microsoft.com/office/drawing/2014/main" id="{921C4387-04D7-0548-9FFC-888045ED38C3}"/>
              </a:ext>
            </a:extLst>
          </p:cNvPr>
          <p:cNvSpPr txBox="1"/>
          <p:nvPr/>
        </p:nvSpPr>
        <p:spPr>
          <a:xfrm>
            <a:off x="500063" y="185732"/>
            <a:ext cx="5966249" cy="707886"/>
          </a:xfrm>
          <a:prstGeom prst="rect">
            <a:avLst/>
          </a:prstGeom>
          <a:noFill/>
        </p:spPr>
        <p:txBody>
          <a:bodyPr wrap="none" rtlCol="0">
            <a:spAutoFit/>
          </a:bodyPr>
          <a:lstStyle/>
          <a:p>
            <a:r>
              <a:rPr lang="en-US" sz="4000" b="1" dirty="0"/>
              <a:t>Strategic Nonprofit Agenda</a:t>
            </a:r>
          </a:p>
        </p:txBody>
      </p:sp>
      <p:cxnSp>
        <p:nvCxnSpPr>
          <p:cNvPr id="7" name="Straight Connector 6">
            <a:extLst>
              <a:ext uri="{FF2B5EF4-FFF2-40B4-BE49-F238E27FC236}">
                <a16:creationId xmlns:a16="http://schemas.microsoft.com/office/drawing/2014/main" id="{5BCD261C-9A4C-264C-B7EB-78597A7030E6}"/>
              </a:ext>
            </a:extLst>
          </p:cNvPr>
          <p:cNvCxnSpPr>
            <a:cxnSpLocks/>
          </p:cNvCxnSpPr>
          <p:nvPr/>
        </p:nvCxnSpPr>
        <p:spPr>
          <a:xfrm>
            <a:off x="500063" y="942975"/>
            <a:ext cx="11172825" cy="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250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87</Words>
  <Application>Microsoft Macintosh PowerPoint</Application>
  <PresentationFormat>Widescreen</PresentationFormat>
  <Paragraphs>14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Stader</dc:creator>
  <cp:lastModifiedBy>Tom Stader</cp:lastModifiedBy>
  <cp:revision>28</cp:revision>
  <dcterms:created xsi:type="dcterms:W3CDTF">2019-06-30T02:57:54Z</dcterms:created>
  <dcterms:modified xsi:type="dcterms:W3CDTF">2022-08-20T10:28:26Z</dcterms:modified>
</cp:coreProperties>
</file>