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78" r:id="rId3"/>
    <p:sldId id="273" r:id="rId4"/>
    <p:sldId id="277" r:id="rId5"/>
    <p:sldId id="274" r:id="rId6"/>
    <p:sldId id="283" r:id="rId7"/>
    <p:sldId id="276" r:id="rId8"/>
    <p:sldId id="288" r:id="rId9"/>
    <p:sldId id="291" r:id="rId10"/>
    <p:sldId id="287" r:id="rId11"/>
    <p:sldId id="28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1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81"/>
    <p:restoredTop sz="97059"/>
  </p:normalViewPr>
  <p:slideViewPr>
    <p:cSldViewPr snapToGrid="0" snapToObjects="1">
      <p:cViewPr varScale="1">
        <p:scale>
          <a:sx n="127" d="100"/>
          <a:sy n="127" d="100"/>
        </p:scale>
        <p:origin x="52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4D559-A542-9D48-88FB-5EAA4B8B29EE}" type="datetimeFigureOut">
              <a:rPr lang="en-US" smtClean="0"/>
              <a:t>6/26/19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5B84BA-1416-B947-BF5D-A87DF73FD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00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62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48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62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807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01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053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13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079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81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335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58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FE8F4-5CD9-FD47-B293-F3C8D8110734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EC207-4C4F-6D47-B52E-4609CF1B60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07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43261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lvl="0" algn="ctr">
              <a:defRPr/>
            </a:pPr>
            <a:r>
              <a:rPr lang="en-US" sz="4000" dirty="0"/>
              <a:t>Organization Restructuring Milestone Dashboard</a:t>
            </a:r>
          </a:p>
          <a:p>
            <a:pPr algn="ctr">
              <a:spcAft>
                <a:spcPts val="1200"/>
              </a:spcAft>
            </a:pPr>
            <a:br>
              <a:rPr lang="en-US" sz="4000" dirty="0"/>
            </a:br>
            <a:r>
              <a:rPr lang="en-US" sz="2000" dirty="0">
                <a:solidFill>
                  <a:schemeClr val="bg1"/>
                </a:solidFill>
              </a:rPr>
              <a:t>1 January 2019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6351636"/>
            <a:ext cx="12192000" cy="5063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Partnerships Department — 100% Complete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845273"/>
            <a:ext cx="12192000" cy="506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Monitoring &amp; Evaluation Department — 66% Complete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5338910"/>
            <a:ext cx="12192000" cy="506363"/>
          </a:xfrm>
          <a:prstGeom prst="rect">
            <a:avLst/>
          </a:prstGeom>
          <a:solidFill>
            <a:srgbClr val="B117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Program Laws 1.0 — 0% Complete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4832547"/>
            <a:ext cx="12192000" cy="5063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Education Department — 100% Complete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4326184"/>
            <a:ext cx="12192000" cy="506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Human Resources — 50% Complete</a:t>
            </a:r>
          </a:p>
        </p:txBody>
      </p:sp>
    </p:spTree>
    <p:extLst>
      <p:ext uri="{BB962C8B-B14F-4D97-AF65-F5344CB8AC3E}">
        <p14:creationId xmlns:p14="http://schemas.microsoft.com/office/powerpoint/2010/main" val="280725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"/>
            <a:ext cx="12192000" cy="6351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lvl="0" algn="ctr">
              <a:defRPr/>
            </a:pPr>
            <a:r>
              <a:rPr lang="en-US" sz="4000" dirty="0"/>
              <a:t>Partnerships Department Restructuring</a:t>
            </a:r>
          </a:p>
          <a:p>
            <a:pPr lvl="0" algn="ctr">
              <a:defRPr/>
            </a:pPr>
            <a:br>
              <a:rPr lang="en-US" sz="4000" dirty="0"/>
            </a:br>
            <a:r>
              <a:rPr lang="en-US" sz="2000" i="1" dirty="0"/>
              <a:t>A focus on long-term win-win partnerships.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351637"/>
            <a:ext cx="12192000" cy="5063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100% Complete</a:t>
            </a:r>
          </a:p>
        </p:txBody>
      </p:sp>
    </p:spTree>
    <p:extLst>
      <p:ext uri="{BB962C8B-B14F-4D97-AF65-F5344CB8AC3E}">
        <p14:creationId xmlns:p14="http://schemas.microsoft.com/office/powerpoint/2010/main" val="848618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0116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63215" y="175100"/>
            <a:ext cx="70432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Partnerships Department Dashboard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3693226"/>
            <a:ext cx="12192000" cy="31647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marL="285750" lvl="0" indent="-285750">
              <a:buFont typeface="Arial" charset="0"/>
              <a:buChar char="•"/>
              <a:defRPr/>
            </a:pPr>
            <a:r>
              <a:rPr lang="en-US" sz="2800" dirty="0"/>
              <a:t>Notes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8769" y="1150264"/>
            <a:ext cx="306659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B050"/>
                </a:solidFill>
              </a:rPr>
              <a:t>100%</a:t>
            </a:r>
          </a:p>
          <a:p>
            <a:pPr algn="ctr"/>
            <a:r>
              <a:rPr lang="en-US" sz="2000" b="1" dirty="0"/>
              <a:t>Fundraising Department has been relaunched as the Partnerships Department.</a:t>
            </a:r>
          </a:p>
          <a:p>
            <a:pPr algn="ctr"/>
            <a:r>
              <a:rPr lang="en-US" sz="2000" dirty="0"/>
              <a:t>February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08512" y="1150264"/>
            <a:ext cx="360492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B050"/>
                </a:solidFill>
              </a:rPr>
              <a:t>100%</a:t>
            </a:r>
          </a:p>
          <a:p>
            <a:pPr algn="ctr"/>
            <a:r>
              <a:rPr lang="en-US" sz="2000" b="1" dirty="0"/>
              <a:t>Partnerships Department has received </a:t>
            </a:r>
            <a:r>
              <a:rPr lang="en-US" sz="2000" b="1" i="1" dirty="0"/>
              <a:t>Program Laws 1.0 </a:t>
            </a:r>
            <a:r>
              <a:rPr lang="en-US" sz="2000" b="1" dirty="0"/>
              <a:t>and ED has trained the Shanghai team members on new laws.</a:t>
            </a:r>
          </a:p>
          <a:p>
            <a:pPr algn="ctr"/>
            <a:r>
              <a:rPr lang="en-US" sz="2000" dirty="0"/>
              <a:t>March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27108" y="1150264"/>
            <a:ext cx="3709661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B050"/>
                </a:solidFill>
              </a:rPr>
              <a:t>100%</a:t>
            </a:r>
          </a:p>
          <a:p>
            <a:pPr algn="ctr"/>
            <a:r>
              <a:rPr lang="en-US" sz="2000" b="1" dirty="0"/>
              <a:t>Partnership Department has provided external document templates with design language to ED.</a:t>
            </a:r>
          </a:p>
          <a:p>
            <a:pPr algn="ctr"/>
            <a:r>
              <a:rPr lang="en-US" sz="2000" dirty="0"/>
              <a:t>February</a:t>
            </a:r>
          </a:p>
        </p:txBody>
      </p:sp>
    </p:spTree>
    <p:extLst>
      <p:ext uri="{BB962C8B-B14F-4D97-AF65-F5344CB8AC3E}">
        <p14:creationId xmlns:p14="http://schemas.microsoft.com/office/powerpoint/2010/main" val="870862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"/>
            <a:ext cx="12192000" cy="6351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lvl="0" algn="ctr">
              <a:defRPr/>
            </a:pPr>
            <a:r>
              <a:rPr lang="en-US" sz="4000" dirty="0"/>
              <a:t>Human Resources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6351637"/>
            <a:ext cx="12192000" cy="506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50% Complete</a:t>
            </a:r>
          </a:p>
        </p:txBody>
      </p:sp>
    </p:spTree>
    <p:extLst>
      <p:ext uri="{BB962C8B-B14F-4D97-AF65-F5344CB8AC3E}">
        <p14:creationId xmlns:p14="http://schemas.microsoft.com/office/powerpoint/2010/main" val="795439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0116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243068" y="175100"/>
            <a:ext cx="5683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Human Resources Dashboard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70348" y="1172062"/>
            <a:ext cx="26611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2"/>
                </a:solidFill>
              </a:rPr>
              <a:t>25%</a:t>
            </a:r>
          </a:p>
          <a:p>
            <a:pPr algn="ctr"/>
            <a:r>
              <a:rPr lang="en-US" sz="2000" b="1" dirty="0"/>
              <a:t>Hire a contract HR </a:t>
            </a:r>
            <a:br>
              <a:rPr lang="en-US" sz="2000" b="1" dirty="0"/>
            </a:br>
            <a:r>
              <a:rPr lang="en-US" sz="2000" b="1" dirty="0"/>
              <a:t>professional to support</a:t>
            </a:r>
          </a:p>
          <a:p>
            <a:pPr algn="ctr"/>
            <a:r>
              <a:rPr lang="en-US" sz="2000" dirty="0"/>
              <a:t>June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3162265"/>
            <a:ext cx="12192000" cy="36957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marL="285750" lvl="0" indent="-285750">
              <a:buFont typeface="Arial" charset="0"/>
              <a:buChar char="•"/>
              <a:defRPr/>
            </a:pPr>
            <a:r>
              <a:rPr lang="en-US" sz="2800" dirty="0"/>
              <a:t>Notes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95442" y="1167922"/>
            <a:ext cx="21919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rgbClr val="00B050"/>
                </a:solidFill>
              </a:rPr>
              <a:t>100%</a:t>
            </a:r>
          </a:p>
          <a:p>
            <a:pPr algn="ctr"/>
            <a:r>
              <a:rPr lang="en-US" sz="2000" b="1" dirty="0"/>
              <a:t>Define Core Values</a:t>
            </a:r>
          </a:p>
          <a:p>
            <a:pPr algn="ctr"/>
            <a:r>
              <a:rPr lang="en-US" sz="2000" dirty="0"/>
              <a:t>March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39524" y="1172062"/>
            <a:ext cx="246150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2"/>
                </a:solidFill>
              </a:rPr>
              <a:t>75%</a:t>
            </a:r>
          </a:p>
          <a:p>
            <a:pPr algn="ctr"/>
            <a:r>
              <a:rPr lang="en-US" sz="2000" b="1" dirty="0"/>
              <a:t>Review employment</a:t>
            </a:r>
            <a:br>
              <a:rPr lang="en-US" sz="2000" b="1" dirty="0"/>
            </a:br>
            <a:r>
              <a:rPr lang="en-US" sz="2000" b="1" dirty="0"/>
              <a:t>benefit packages</a:t>
            </a:r>
          </a:p>
          <a:p>
            <a:pPr algn="ctr"/>
            <a:r>
              <a:rPr lang="en-US" sz="2000" dirty="0"/>
              <a:t>June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400841" y="1172062"/>
            <a:ext cx="24038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0%</a:t>
            </a:r>
          </a:p>
          <a:p>
            <a:pPr algn="ctr"/>
            <a:r>
              <a:rPr lang="en-US" sz="2000" b="1" dirty="0"/>
              <a:t>Conduct a survey on </a:t>
            </a:r>
            <a:br>
              <a:rPr lang="en-US" sz="2000" b="1" dirty="0"/>
            </a:br>
            <a:r>
              <a:rPr lang="en-US" sz="2000" b="1" dirty="0"/>
              <a:t>employee happiness</a:t>
            </a:r>
          </a:p>
          <a:p>
            <a:pPr algn="ctr"/>
            <a:r>
              <a:rPr lang="en-US" sz="2000" dirty="0"/>
              <a:t>July</a:t>
            </a:r>
          </a:p>
        </p:txBody>
      </p:sp>
    </p:spTree>
    <p:extLst>
      <p:ext uri="{BB962C8B-B14F-4D97-AF65-F5344CB8AC3E}">
        <p14:creationId xmlns:p14="http://schemas.microsoft.com/office/powerpoint/2010/main" val="863567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"/>
            <a:ext cx="12192000" cy="6351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lvl="0" algn="ctr">
              <a:defRPr/>
            </a:pPr>
            <a:r>
              <a:rPr lang="en-US" sz="4000" dirty="0"/>
              <a:t>Education Department Restructuring</a:t>
            </a:r>
          </a:p>
          <a:p>
            <a:pPr lvl="0" algn="ctr">
              <a:defRPr/>
            </a:pPr>
            <a:br>
              <a:rPr lang="en-US" sz="4000" dirty="0"/>
            </a:br>
            <a:r>
              <a:rPr lang="en-US" sz="2000" i="1" dirty="0"/>
              <a:t>Program development is created by the Education Department.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6351637"/>
            <a:ext cx="12192000" cy="5063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100% Complete</a:t>
            </a:r>
          </a:p>
        </p:txBody>
      </p:sp>
    </p:spTree>
    <p:extLst>
      <p:ext uri="{BB962C8B-B14F-4D97-AF65-F5344CB8AC3E}">
        <p14:creationId xmlns:p14="http://schemas.microsoft.com/office/powerpoint/2010/main" val="766862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0116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751914" y="175100"/>
            <a:ext cx="6665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Education Department Dashboard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3693226"/>
            <a:ext cx="12192000" cy="31647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marL="285750" indent="-285750">
              <a:buFont typeface="Arial" charset="0"/>
              <a:buChar char="•"/>
              <a:defRPr/>
            </a:pPr>
            <a:r>
              <a:rPr lang="en-US" sz="2800" dirty="0"/>
              <a:t>Notes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8178" y="1313392"/>
            <a:ext cx="370147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B050"/>
                </a:solidFill>
              </a:rPr>
              <a:t>100%</a:t>
            </a:r>
          </a:p>
          <a:p>
            <a:pPr algn="ctr"/>
            <a:r>
              <a:rPr lang="en-US" sz="2000" b="1" dirty="0"/>
              <a:t>Redefine &amp; restructure programmatic development in the Education Department.</a:t>
            </a:r>
          </a:p>
          <a:p>
            <a:pPr algn="ctr"/>
            <a:r>
              <a:rPr lang="en-US" sz="2000" dirty="0"/>
              <a:t>February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50568" y="1329408"/>
            <a:ext cx="36980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B050"/>
                </a:solidFill>
              </a:rPr>
              <a:t>100%</a:t>
            </a:r>
          </a:p>
          <a:p>
            <a:pPr algn="ctr"/>
            <a:r>
              <a:rPr lang="en-US" sz="2000" b="1" dirty="0"/>
              <a:t>Pre-Assessment and Project Management are consolidated into the Education Department.</a:t>
            </a:r>
          </a:p>
          <a:p>
            <a:pPr algn="ctr"/>
            <a:r>
              <a:rPr lang="en-US" sz="2000" dirty="0"/>
              <a:t>February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90573" y="1313392"/>
            <a:ext cx="30760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B050"/>
                </a:solidFill>
              </a:rPr>
              <a:t>100%</a:t>
            </a:r>
          </a:p>
          <a:p>
            <a:pPr algn="ctr"/>
            <a:r>
              <a:rPr lang="en-US" sz="2000" b="1" dirty="0"/>
              <a:t>Education Department controls all budgeting.</a:t>
            </a:r>
          </a:p>
          <a:p>
            <a:pPr algn="ctr"/>
            <a:r>
              <a:rPr lang="en-US" sz="2000" dirty="0"/>
              <a:t>February</a:t>
            </a:r>
          </a:p>
        </p:txBody>
      </p:sp>
    </p:spTree>
    <p:extLst>
      <p:ext uri="{BB962C8B-B14F-4D97-AF65-F5344CB8AC3E}">
        <p14:creationId xmlns:p14="http://schemas.microsoft.com/office/powerpoint/2010/main" val="473827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"/>
            <a:ext cx="12192000" cy="6351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lvl="0" algn="ctr">
              <a:defRPr/>
            </a:pPr>
            <a:r>
              <a:rPr lang="en-US" sz="4000" dirty="0"/>
              <a:t>Program Laws 1.0</a:t>
            </a:r>
          </a:p>
          <a:p>
            <a:pPr lvl="0" algn="ctr">
              <a:defRPr/>
            </a:pPr>
            <a:br>
              <a:rPr lang="en-US" sz="4000" dirty="0"/>
            </a:br>
            <a:r>
              <a:rPr lang="en-US" sz="2000" i="1" dirty="0"/>
              <a:t>Bringing programs forward to truly address a school’s needs.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351637"/>
            <a:ext cx="12192000" cy="5063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0% Complete</a:t>
            </a:r>
          </a:p>
        </p:txBody>
      </p:sp>
    </p:spTree>
    <p:extLst>
      <p:ext uri="{BB962C8B-B14F-4D97-AF65-F5344CB8AC3E}">
        <p14:creationId xmlns:p14="http://schemas.microsoft.com/office/powerpoint/2010/main" val="384305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0116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53430" y="175100"/>
            <a:ext cx="7062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Program Laws 1.0 Master Dashboard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26748" y="1167922"/>
            <a:ext cx="225940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0%</a:t>
            </a:r>
          </a:p>
          <a:p>
            <a:pPr algn="ctr"/>
            <a:r>
              <a:rPr lang="en-US" sz="2000" b="1" dirty="0"/>
              <a:t>ED creates Program</a:t>
            </a:r>
            <a:br>
              <a:rPr lang="en-US" sz="2000" b="1" dirty="0"/>
            </a:br>
            <a:r>
              <a:rPr lang="en-US" sz="2000" b="1" dirty="0"/>
              <a:t>Laws Version 1</a:t>
            </a:r>
          </a:p>
          <a:p>
            <a:pPr algn="ctr"/>
            <a:r>
              <a:rPr lang="en-US" sz="2000" dirty="0"/>
              <a:t>February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34277" y="1172062"/>
            <a:ext cx="225940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0%</a:t>
            </a:r>
          </a:p>
          <a:p>
            <a:pPr algn="ctr"/>
            <a:r>
              <a:rPr lang="en-US" sz="2000" b="1" dirty="0"/>
              <a:t>ED creates Program</a:t>
            </a:r>
            <a:br>
              <a:rPr lang="en-US" sz="2000" b="1" dirty="0"/>
            </a:br>
            <a:r>
              <a:rPr lang="en-US" sz="2000" b="1" dirty="0"/>
              <a:t>Laws Version 2</a:t>
            </a:r>
          </a:p>
          <a:p>
            <a:pPr algn="ctr"/>
            <a:r>
              <a:rPr lang="en-US" sz="2000" dirty="0"/>
              <a:t>February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25599" y="1183938"/>
            <a:ext cx="197381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0%</a:t>
            </a:r>
          </a:p>
          <a:p>
            <a:pPr algn="ctr"/>
            <a:r>
              <a:rPr lang="en-US" sz="2000" b="1" dirty="0"/>
              <a:t>Vote on Program</a:t>
            </a:r>
            <a:br>
              <a:rPr lang="en-US" sz="2000" b="1" dirty="0"/>
            </a:br>
            <a:r>
              <a:rPr lang="en-US" sz="2000" b="1" dirty="0"/>
              <a:t>Laws</a:t>
            </a:r>
          </a:p>
          <a:p>
            <a:pPr algn="ctr"/>
            <a:r>
              <a:rPr lang="en-US" sz="2000" dirty="0"/>
              <a:t>March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3162265"/>
            <a:ext cx="12192000" cy="36957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marL="285750" lvl="0" indent="-285750">
              <a:buFont typeface="Arial" charset="0"/>
              <a:buChar char="•"/>
              <a:defRPr/>
            </a:pPr>
            <a:r>
              <a:rPr lang="en-US" sz="2800" dirty="0"/>
              <a:t>Notes</a:t>
            </a:r>
          </a:p>
        </p:txBody>
      </p:sp>
    </p:spTree>
    <p:extLst>
      <p:ext uri="{BB962C8B-B14F-4D97-AF65-F5344CB8AC3E}">
        <p14:creationId xmlns:p14="http://schemas.microsoft.com/office/powerpoint/2010/main" val="2064501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"/>
            <a:ext cx="12192000" cy="6351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lvl="0" algn="ctr">
              <a:defRPr/>
            </a:pPr>
            <a:r>
              <a:rPr lang="en-US" sz="4000" dirty="0"/>
              <a:t>Monitoring &amp; Evaluation Department</a:t>
            </a:r>
          </a:p>
          <a:p>
            <a:pPr lvl="0" algn="ctr">
              <a:defRPr/>
            </a:pPr>
            <a:br>
              <a:rPr lang="en-US" sz="4000" dirty="0"/>
            </a:br>
            <a:r>
              <a:rPr lang="en-US" sz="2000" i="1" dirty="0"/>
              <a:t>Assessing all schools, producing quality reporting ,and providing support to teachers.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351637"/>
            <a:ext cx="12192000" cy="506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66% Complete</a:t>
            </a:r>
          </a:p>
        </p:txBody>
      </p:sp>
    </p:spTree>
    <p:extLst>
      <p:ext uri="{BB962C8B-B14F-4D97-AF65-F5344CB8AC3E}">
        <p14:creationId xmlns:p14="http://schemas.microsoft.com/office/powerpoint/2010/main" val="313165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0116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53430" y="175100"/>
            <a:ext cx="7062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Program Laws 1.0 Master Dashboard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89393" y="1172062"/>
            <a:ext cx="26129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2"/>
                </a:solidFill>
              </a:rPr>
              <a:t>100%</a:t>
            </a:r>
          </a:p>
          <a:p>
            <a:pPr algn="ctr"/>
            <a:r>
              <a:rPr lang="en-US" sz="2000" b="1" dirty="0"/>
              <a:t>M&amp;E team members commit schedule.</a:t>
            </a:r>
          </a:p>
          <a:p>
            <a:pPr algn="ctr"/>
            <a:r>
              <a:rPr lang="en-US" sz="2000" dirty="0"/>
              <a:t>February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44053" y="1186777"/>
            <a:ext cx="31038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2"/>
                </a:solidFill>
              </a:rPr>
              <a:t>100%</a:t>
            </a:r>
          </a:p>
          <a:p>
            <a:pPr algn="ctr"/>
            <a:r>
              <a:rPr lang="en-US" sz="2000" b="1" dirty="0"/>
              <a:t>Confirm with our partner about schedule.</a:t>
            </a:r>
          </a:p>
          <a:p>
            <a:pPr algn="ctr"/>
            <a:r>
              <a:rPr lang="en-US" sz="2000" dirty="0"/>
              <a:t>February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89644" y="1172062"/>
            <a:ext cx="24855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0%</a:t>
            </a:r>
          </a:p>
          <a:p>
            <a:pPr algn="ctr"/>
            <a:r>
              <a:rPr lang="en-US" sz="2000" b="1" dirty="0"/>
              <a:t>Implement the </a:t>
            </a:r>
            <a:br>
              <a:rPr lang="en-US" sz="2000" b="1" dirty="0"/>
            </a:br>
            <a:r>
              <a:rPr lang="en-US" sz="2000" b="1" dirty="0"/>
              <a:t>new plan.</a:t>
            </a:r>
          </a:p>
          <a:p>
            <a:pPr algn="ctr"/>
            <a:r>
              <a:rPr lang="en-US" sz="2000" dirty="0"/>
              <a:t>March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3162265"/>
            <a:ext cx="12192000" cy="36957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/>
          <a:lstStyle/>
          <a:p>
            <a:pPr marL="285750" lvl="0" indent="-285750">
              <a:buFont typeface="Arial" charset="0"/>
              <a:buChar char="•"/>
              <a:defRPr/>
            </a:pPr>
            <a:r>
              <a:rPr lang="en-US" sz="2800" dirty="0"/>
              <a:t>Notes</a:t>
            </a:r>
          </a:p>
        </p:txBody>
      </p:sp>
    </p:spTree>
    <p:extLst>
      <p:ext uri="{BB962C8B-B14F-4D97-AF65-F5344CB8AC3E}">
        <p14:creationId xmlns:p14="http://schemas.microsoft.com/office/powerpoint/2010/main" val="3447823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38607</TotalTime>
  <Words>240</Words>
  <Application>Microsoft Macintosh PowerPoint</Application>
  <PresentationFormat>Widescreen</PresentationFormat>
  <Paragraphs>79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Stader</dc:creator>
  <cp:lastModifiedBy>Thomas Stader</cp:lastModifiedBy>
  <cp:revision>485</cp:revision>
  <dcterms:created xsi:type="dcterms:W3CDTF">2016-08-06T07:28:06Z</dcterms:created>
  <dcterms:modified xsi:type="dcterms:W3CDTF">2019-06-27T09:36:44Z</dcterms:modified>
</cp:coreProperties>
</file>